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9" r:id="rId3"/>
    <p:sldId id="313" r:id="rId4"/>
    <p:sldId id="314" r:id="rId5"/>
    <p:sldId id="315" r:id="rId6"/>
    <p:sldId id="316" r:id="rId7"/>
    <p:sldId id="317" r:id="rId8"/>
    <p:sldId id="325" r:id="rId9"/>
    <p:sldId id="318" r:id="rId10"/>
    <p:sldId id="320" r:id="rId11"/>
    <p:sldId id="321" r:id="rId12"/>
    <p:sldId id="323" r:id="rId13"/>
    <p:sldId id="302" r:id="rId14"/>
    <p:sldId id="324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960000"/>
    <a:srgbClr val="68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4CF76-87B9-4F9B-A282-399640C09E12}" v="21" dt="2021-06-10T15:54:20.041"/>
    <p1510:client id="{7DE502D8-093C-42A4-B56A-E48CAB51A2C4}" v="10" dt="2021-06-10T16:46:44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4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rickwork-HD-R1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774614" y="-112286"/>
            <a:ext cx="11979952" cy="6644081"/>
            <a:chOff x="774614" y="-112286"/>
            <a:chExt cx="11979952" cy="6644081"/>
          </a:xfrm>
        </p:grpSpPr>
        <p:sp useBgFill="1">
          <p:nvSpPr>
            <p:cNvPr id="17" name="Rectangle 16"/>
            <p:cNvSpPr/>
            <p:nvPr/>
          </p:nvSpPr>
          <p:spPr>
            <a:xfrm>
              <a:off x="774614" y="-112286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 flipH="1">
              <a:off x="945932" y="-72871"/>
              <a:ext cx="11655405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Rectangle 18"/>
            <p:cNvSpPr/>
            <p:nvPr userDrawn="1"/>
          </p:nvSpPr>
          <p:spPr>
            <a:xfrm>
              <a:off x="993230" y="5519461"/>
              <a:ext cx="11614023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87366" y="386255"/>
            <a:ext cx="8084634" cy="218352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635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sz="quarter" idx="13" hasCustomPrompt="1"/>
          </p:nvPr>
        </p:nvSpPr>
        <p:spPr>
          <a:xfrm>
            <a:off x="1371600" y="2063396"/>
            <a:ext cx="9708907" cy="3311189"/>
          </a:xfrm>
        </p:spPr>
        <p:txBody>
          <a:bodyPr>
            <a:scene3d>
              <a:camera prst="orthographicFront"/>
              <a:lightRig rig="threePt" dir="t"/>
            </a:scene3d>
            <a:sp3d extrusionH="25400">
              <a:bevelT w="38100" h="12700"/>
            </a:sp3d>
          </a:bodyPr>
          <a:lstStyle>
            <a:lvl1pPr>
              <a:defRPr sz="2800" b="0" cap="none">
                <a:solidFill>
                  <a:schemeClr val="bg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2400" b="0" cap="none">
                <a:solidFill>
                  <a:schemeClr val="bg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>
              <a:defRPr sz="2000" b="0" cap="none">
                <a:solidFill>
                  <a:schemeClr val="bg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>
              <a:defRPr sz="1800" b="0" cap="none">
                <a:solidFill>
                  <a:schemeClr val="bg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>
              <a:defRPr sz="1600" b="0" cap="none">
                <a:solidFill>
                  <a:schemeClr val="bg1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00" y="0"/>
            <a:ext cx="5440000" cy="55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www.wku.edu/marketingandcommunications/images/wkucuptal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189" y="5722883"/>
            <a:ext cx="419639" cy="402020"/>
          </a:xfrm>
          <a:prstGeom prst="rect">
            <a:avLst/>
          </a:prstGeom>
          <a:noFill/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5398" y="0"/>
            <a:ext cx="12217398" cy="6858000"/>
            <a:chOff x="-25397" y="0"/>
            <a:chExt cx="12005350" cy="6644081"/>
          </a:xfrm>
        </p:grpSpPr>
        <p:sp useBgFill="1">
          <p:nvSpPr>
            <p:cNvPr id="9" name="Rectangle 8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25397" y="6124773"/>
              <a:ext cx="11731911" cy="256023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635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sz="24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cap="none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cap="none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cap="non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8616768" y="3032795"/>
            <a:ext cx="6329855" cy="26426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699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08"/>
            <a:ext cx="12191999" cy="92228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6363"/>
            <a:ext cx="12192000" cy="735140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6350"/>
            </a:sp3d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80000"/>
              </a:gs>
              <a:gs pos="55000">
                <a:srgbClr val="960000"/>
              </a:gs>
              <a:gs pos="100000">
                <a:srgbClr val="A80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08"/>
            <a:ext cx="12191999" cy="9222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6362"/>
            <a:ext cx="12192000" cy="924327"/>
          </a:xfrm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14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08"/>
            <a:ext cx="12191999" cy="9222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6363"/>
            <a:ext cx="12192000" cy="837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40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635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3" r:id="rId3"/>
    <p:sldLayoutId id="2147483670" r:id="rId4"/>
    <p:sldLayoutId id="2147483675" r:id="rId5"/>
    <p:sldLayoutId id="214748367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u="none" kern="1200" cap="all" baseline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b="0" i="0" u="none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0546" y="2034540"/>
            <a:ext cx="1059010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Gill Sans MT"/>
              </a:rPr>
              <a:t>Navigating  Your </a:t>
            </a:r>
            <a:r>
              <a:rPr lang="en-US" sz="4800" b="1" dirty="0">
                <a:latin typeface="Gill Sans MT"/>
                <a:ea typeface="+mj-ea"/>
                <a:cs typeface="Gill Sans MT"/>
              </a:rPr>
              <a:t>Path </a:t>
            </a:r>
          </a:p>
          <a:p>
            <a:pPr lvl="0">
              <a:spcBef>
                <a:spcPct val="0"/>
              </a:spcBef>
              <a:defRPr/>
            </a:pPr>
            <a:r>
              <a:rPr lang="en-US" sz="4800" b="1" dirty="0">
                <a:latin typeface="Gill Sans MT"/>
                <a:ea typeface="+mj-ea"/>
                <a:cs typeface="Gill Sans MT"/>
              </a:rPr>
              <a:t>as an EHS Professional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j-ea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013" y="4853573"/>
            <a:ext cx="43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Dr.  David E. Oliver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C419C-7610-4DC5-851E-C3758636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8022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Be Malleable in Method but Steadfast in Principles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E712E-AEB8-4FFF-ACA3-14EF02E962CA}"/>
              </a:ext>
            </a:extLst>
          </p:cNvPr>
          <p:cNvSpPr/>
          <p:nvPr/>
        </p:nvSpPr>
        <p:spPr>
          <a:xfrm>
            <a:off x="416722" y="1149739"/>
            <a:ext cx="10237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Embrace the Following Realities: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You are in a Regulatory Driven Profession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You are Dealing with Customers whose Core Business is Not Safety and Who are Equally or More Passionate about their World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They are not Always Wrong nor the Natural Enemy of Safety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There is usually more than One Route to a Compliant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Establish Your Personal “Line in the Sand”: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You cannot Compromise Your Professional Ethics and Maintain Credibility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Being a Safety Professional Requires Continuous Research and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Be willing to Admit You're Wrong and Pivot if Warranted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Remember that Everyone Works for Someone, Sometimes you will get Overruled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Keep Your Resume Fresh, Have an Exit Strategy if You find Yourself in an Untenable  Situation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1CD6B-F766-498C-BF98-262893320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1" r="22941"/>
          <a:stretch/>
        </p:blipFill>
        <p:spPr>
          <a:xfrm>
            <a:off x="9242323" y="2539548"/>
            <a:ext cx="2385797" cy="27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Actively Drive Networking Beyond Electronic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2777D-BC7A-486E-8816-7C1FBBE8F4E4}"/>
              </a:ext>
            </a:extLst>
          </p:cNvPr>
          <p:cNvSpPr/>
          <p:nvPr/>
        </p:nvSpPr>
        <p:spPr>
          <a:xfrm>
            <a:off x="380354" y="1714383"/>
            <a:ext cx="96956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Safety is a Field that Requires Personal Interaction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Use Email and Text as Tools but Not Your Only Tools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Develop an Advanced Interpersonal Skillset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Make Face-to-Face Interactions a Priority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Become a Catalyst for Conflict Resolution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Build Strong Professional Relationships – Peers/Mentors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CE01B-E56F-46FB-9A15-E0A598C6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533" y="2674373"/>
            <a:ext cx="3954587" cy="26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A24A6-E65B-498D-B247-6C7BE59D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608" y="978347"/>
            <a:ext cx="4953512" cy="4415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Establish  Your  Personal  Priorities  Wisely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25CB6-8CC0-4E25-A30F-13CAB22A6F03}"/>
              </a:ext>
            </a:extLst>
          </p:cNvPr>
          <p:cNvSpPr/>
          <p:nvPr/>
        </p:nvSpPr>
        <p:spPr>
          <a:xfrm>
            <a:off x="306721" y="1463904"/>
            <a:ext cx="96956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Plan for Life Balance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Work Hard and Have a Plan for Cross Training Key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Take Your Vacation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 Loyal to Your Employer but always Prioritize Your Family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7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KU-Cup-Tall-R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>
                <a:alphaModFix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10769600" y="5943601"/>
            <a:ext cx="1022987" cy="657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240" y="156591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Gill Sans MT" panose="020B0502020104020203" pitchFamily="34" charset="0"/>
              </a:rPr>
              <a:t>Questions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pPr algn="ctr"/>
            <a:r>
              <a:rPr lang="en-US" sz="8000" b="1" dirty="0"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801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ED7C1-03BA-4377-9AC2-5392D47E58DF}"/>
              </a:ext>
            </a:extLst>
          </p:cNvPr>
          <p:cNvSpPr txBox="1"/>
          <p:nvPr/>
        </p:nvSpPr>
        <p:spPr>
          <a:xfrm>
            <a:off x="932155" y="1597981"/>
            <a:ext cx="52922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Dr. David E. Oliver  Ed.D., CSP, CEM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(270) 745-4181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David.Oliver@wku.edu</a:t>
            </a:r>
          </a:p>
        </p:txBody>
      </p:sp>
    </p:spTree>
    <p:extLst>
      <p:ext uri="{BB962C8B-B14F-4D97-AF65-F5344CB8AC3E}">
        <p14:creationId xmlns:p14="http://schemas.microsoft.com/office/powerpoint/2010/main" val="56536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881627" y="151914"/>
            <a:ext cx="10906760" cy="4880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600" b="1" dirty="0">
                <a:latin typeface="Gill Sans MT" panose="020B0502020104020203" pitchFamily="34" charset="0"/>
                <a:cs typeface="Perpetua"/>
              </a:rPr>
              <a:t>Key Points: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The Rapidly Changing Terrain of Safety Practice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Maintaining an all-Hazards view of your Organization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Be an Honor Student in Positive Leadership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Safety Expert as an Agent of Change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The Advantage of Having a Co-Credential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Embrace Life-Long Learning for Yourself and Your Team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Be Malleable in Method but Steadfast in Principles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Actively Drive Networking Beyond Electronic Media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cs typeface="Perpetua"/>
              </a:rPr>
              <a:t>Establish Your Personal Priorities Wisely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>
              <a:latin typeface="Gill Sans MT" panose="020B0502020104020203" pitchFamily="34" charset="0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409361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278" y="159688"/>
            <a:ext cx="1005840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The Rapidly Changing Terrain of Safety Practice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6CDA5-B053-40A1-B39A-B453021394E7}"/>
              </a:ext>
            </a:extLst>
          </p:cNvPr>
          <p:cNvSpPr/>
          <p:nvPr/>
        </p:nvSpPr>
        <p:spPr>
          <a:xfrm>
            <a:off x="549219" y="1112988"/>
            <a:ext cx="94389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Technology and the Resulting Hazards are Evolving at an Astounding Pace, what does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that mean for a Safety Professional: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Requires an increasing level of technical expertise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Necessitates collaboration and continued positive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Delineates generalists from specialists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Requires application of methodical risk identification, evaluation, and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Increase in Career Exhaustion and Exodus from the Safety Field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Opens Unlimited Possibilities for Growth for Safety Professionals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23608-934E-4485-9CD3-8D782FC9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0" b="14875"/>
          <a:stretch/>
        </p:blipFill>
        <p:spPr>
          <a:xfrm>
            <a:off x="8348970" y="1656498"/>
            <a:ext cx="3278444" cy="2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Maintaining an All-Hazards  View of Your Organization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6CDA5-B053-40A1-B39A-B453021394E7}"/>
              </a:ext>
            </a:extLst>
          </p:cNvPr>
          <p:cNvSpPr/>
          <p:nvPr/>
        </p:nvSpPr>
        <p:spPr>
          <a:xfrm>
            <a:off x="1064124" y="935434"/>
            <a:ext cx="95091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It’s More than CFR 1910 and 1926: 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What are the greatest perceived risks in your sphere in your mind ?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What are the greatest perceived risks in your sphere thru the eyes of your customers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Employees in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Organizational Leaders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The Community 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How do you bring these lists into one to clarify resource allocation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What about Severe Weather, Violence, other Hazards/ Threats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ED478-FECA-4B46-9B9D-10696CBD3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26" b="15355"/>
          <a:stretch/>
        </p:blipFill>
        <p:spPr>
          <a:xfrm>
            <a:off x="8563896" y="2945830"/>
            <a:ext cx="2930013" cy="2033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01F1C-DAAB-4C9A-9D8F-98FA6B44B303}"/>
              </a:ext>
            </a:extLst>
          </p:cNvPr>
          <p:cNvSpPr txBox="1"/>
          <p:nvPr/>
        </p:nvSpPr>
        <p:spPr>
          <a:xfrm>
            <a:off x="9694607" y="369692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masis MT Pro Medium" panose="020B0604020202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81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Be  an Honor Student in Positive Leadership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6CDA5-B053-40A1-B39A-B453021394E7}"/>
              </a:ext>
            </a:extLst>
          </p:cNvPr>
          <p:cNvSpPr/>
          <p:nvPr/>
        </p:nvSpPr>
        <p:spPr>
          <a:xfrm>
            <a:off x="977567" y="771197"/>
            <a:ext cx="951517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Develop a Formal Acumen in Leadership: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Hone your Personal Leadership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Define How You Wish to Lead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Define How You Wish to be Perceived by Subordinates, Peers, and Superiors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Map a Plan for Continued Growth in Positive Leadership for you and your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Seek both Formal and Informal Feedback in an Open Honest Atmosphere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Be Prepared to Receive Negative Feedback and Respond in a Positive Manner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Take time to Talk to your Inner Self as well as those in your Inner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Choose Members of your Inner Circle Wisely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BF462-45B8-420B-89EC-83D2CFEC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t="17789" r="5543" b="27444"/>
          <a:stretch/>
        </p:blipFill>
        <p:spPr>
          <a:xfrm>
            <a:off x="8456059" y="771197"/>
            <a:ext cx="3172061" cy="19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Gill Sans MT"/>
                <a:cs typeface="Gill Sans MT"/>
              </a:rPr>
              <a:t>Safety Professional  as  an Agent of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6CDA5-B053-40A1-B39A-B453021394E7}"/>
              </a:ext>
            </a:extLst>
          </p:cNvPr>
          <p:cNvSpPr/>
          <p:nvPr/>
        </p:nvSpPr>
        <p:spPr>
          <a:xfrm>
            <a:off x="739140" y="1120242"/>
            <a:ext cx="96956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Safety Staff as a Tactical Resource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Safety Professional as a Technical Resource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Safety Professional as a Change Agent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Cultivate Partnerships with Customers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Become Integral to the Operation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 Open to Innovation and Change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Help Find Creative Solutions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Be seen as a Problem Solver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Never Compromise to the Detriment of Someone's Wellbeing 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75CC5-A22F-4296-AF0D-6D93879DA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2" t="21829" r="16322" b="22429"/>
          <a:stretch/>
        </p:blipFill>
        <p:spPr>
          <a:xfrm>
            <a:off x="7098890" y="2539099"/>
            <a:ext cx="4463293" cy="27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The Advantage of Having a Co-Credential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6CDA5-B053-40A1-B39A-B453021394E7}"/>
              </a:ext>
            </a:extLst>
          </p:cNvPr>
          <p:cNvSpPr/>
          <p:nvPr/>
        </p:nvSpPr>
        <p:spPr>
          <a:xfrm>
            <a:off x="1206167" y="1228397"/>
            <a:ext cx="9038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Good News:   Safety Professionals are in High Demand 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Bad News:  The most Desired Safety Positions have a Lot of Applicants 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How can you Stand Out in the Crowd: 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Add a Co-Credential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Second Major, Certification, Certificate Program,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The Advantage of Having a Co-Credential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7F848-06A0-48C6-AAEB-284C9E7A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3" y="1199536"/>
            <a:ext cx="4894006" cy="489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F62F4-9284-4F5F-A9B1-EC314ABE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97" y="2710437"/>
            <a:ext cx="3495906" cy="204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53EBB-0DAC-4DC2-8545-7D497E811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5" r="57505"/>
          <a:stretch/>
        </p:blipFill>
        <p:spPr>
          <a:xfrm>
            <a:off x="5416534" y="2710437"/>
            <a:ext cx="2023186" cy="201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9901B-659E-4573-95B4-C786C21A5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534" y="1199535"/>
            <a:ext cx="6033669" cy="1425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33F302-1838-4FE0-B63C-68AD01533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931492"/>
            <a:ext cx="3819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" y="9197"/>
            <a:ext cx="10888980" cy="10287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latin typeface="Gill Sans MT"/>
                <a:cs typeface="Gill Sans MT"/>
              </a:rPr>
              <a:t>Embrace Life-Long Learning for Yourself and Your Team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49CE0C-5884-4C97-A9AD-92C55DA25B34}"/>
              </a:ext>
            </a:extLst>
          </p:cNvPr>
          <p:cNvSpPr/>
          <p:nvPr/>
        </p:nvSpPr>
        <p:spPr>
          <a:xfrm>
            <a:off x="249216" y="1037897"/>
            <a:ext cx="103170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The Pace of Change in Technology and Regulations is Accelerating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Regulatory Climate is a Politically Driven Rollercoaster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Need for Continued Learning is Essential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Adapt Training to Fit within your Operational Realities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Develop a Plan to Assure Training is a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Make Professional Development a Budgetary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Breakdown Complex Topics into Small Lots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Take Time to Develop Critical Task Procedures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B31D8-A1FE-4883-B43F-9857492C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360" y="3834581"/>
            <a:ext cx="3814760" cy="24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4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58&quot;&gt;&lt;object type=&quot;3&quot; unique_id=&quot;10267&quot;&gt;&lt;property id=&quot;20148&quot; value=&quot;5&quot;/&gt;&lt;property id=&quot;20300&quot; value=&quot;Slide 2 - &amp;quot;Module Slide&amp;quot;&quot;/&gt;&lt;property id=&quot;20307&quot; value=&quot;260&quot;/&gt;&lt;/object&gt;&lt;object type=&quot;3&quot; unique_id=&quot;10295&quot;&gt;&lt;property id=&quot;20148&quot; value=&quot;5&quot;/&gt;&lt;property id=&quot;20300&quot; value=&quot;Slide 1 - &amp;quot;Campus violence:  Prevention and response&amp;quot;&quot;/&gt;&lt;property id=&quot;20307&quot; value=&quot;261&quot;/&gt;&lt;/object&gt;&lt;object type=&quot;3&quot; unique_id=&quot;10347&quot;&gt;&lt;property id=&quot;20148&quot; value=&quot;5&quot;/&gt;&lt;property id=&quot;20300&quot; value=&quot;Slide 3 - &amp;quot;Content 4&amp;quot;&quot;/&gt;&lt;property id=&quot;20307&quot; value=&quot;264&quot;/&gt;&lt;/object&gt;&lt;object type=&quot;3&quot; unique_id=&quot;10348&quot;&gt;&lt;property id=&quot;20148&quot; value=&quot;5&quot;/&gt;&lt;property id=&quot;20300&quot; value=&quot;Slide 4 - &amp;quot;Content 5&amp;quot;&quot;/&gt;&lt;property id=&quot;20307&quot; value=&quot;265&quot;/&gt;&lt;/object&gt;&lt;object type=&quot;3&quot; unique_id=&quot;10349&quot;&gt;&lt;property id=&quot;20148&quot; value=&quot;5&quot;/&gt;&lt;property id=&quot;20300&quot; value=&quot;Slide 5 - &amp;quot;Content 6&amp;quot;&quot;/&gt;&lt;property id=&quot;20307&quot; value=&quot;266&quot;/&gt;&lt;/object&gt;&lt;object type=&quot;3&quot; unique_id=&quot;10350&quot;&gt;&lt;property id=&quot;20148&quot; value=&quot;5&quot;/&gt;&lt;property id=&quot;20300&quot; value=&quot;Slide 6 - &amp;quot;Content 7&amp;quot;&quot;/&gt;&lt;property id=&quot;20307&quot; value=&quot;267&quot;/&gt;&lt;/object&gt;&lt;/object&gt;&lt;object type=&quot;8&quot; unique_id=&quot;1006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4657</TotalTime>
  <Words>751</Words>
  <Application>Microsoft Office PowerPoint</Application>
  <PresentationFormat>Widescreen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Amasis MT Pro Medium</vt:lpstr>
      <vt:lpstr>Arial</vt:lpstr>
      <vt:lpstr>Arial Black</vt:lpstr>
      <vt:lpstr>Calibri</vt:lpstr>
      <vt:lpstr>Gill Sans MT</vt:lpstr>
      <vt:lpstr>Impact</vt:lpstr>
      <vt:lpstr>Main Event</vt:lpstr>
      <vt:lpstr>PowerPoint Presentation</vt:lpstr>
      <vt:lpstr>PowerPoint Presentation</vt:lpstr>
      <vt:lpstr>The Rapidly Changing Terrain of Safety Practice </vt:lpstr>
      <vt:lpstr>Maintaining an All-Hazards  View of Your Organization</vt:lpstr>
      <vt:lpstr>Be  an Honor Student in Positive Leadership</vt:lpstr>
      <vt:lpstr>Safety Professional  as  an Agent of Change</vt:lpstr>
      <vt:lpstr>The Advantage of Having a Co-Credential</vt:lpstr>
      <vt:lpstr>The Advantage of Having a Co-Credential</vt:lpstr>
      <vt:lpstr>Embrace Life-Long Learning for Yourself and Your Team</vt:lpstr>
      <vt:lpstr>Be Malleable in Method but Steadfast in Principles</vt:lpstr>
      <vt:lpstr>Actively Drive Networking Beyond Electronic Media</vt:lpstr>
      <vt:lpstr>Establish  Your  Personal  Priorities  Wisely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violence: Prevention and response</dc:title>
  <dc:creator>Oliver, David</dc:creator>
  <cp:lastModifiedBy>Michael Messner</cp:lastModifiedBy>
  <cp:revision>83</cp:revision>
  <dcterms:created xsi:type="dcterms:W3CDTF">2015-12-02T22:41:14Z</dcterms:created>
  <dcterms:modified xsi:type="dcterms:W3CDTF">2021-06-10T17:56:26Z</dcterms:modified>
</cp:coreProperties>
</file>