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49"/>
    <p:restoredTop sz="94620"/>
  </p:normalViewPr>
  <p:slideViewPr>
    <p:cSldViewPr snapToGrid="0">
      <p:cViewPr varScale="1">
        <p:scale>
          <a:sx n="117" d="100"/>
          <a:sy n="117" d="100"/>
        </p:scale>
        <p:origin x="7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en-US" sz="1800" b="0" u="none" strike="noStrike">
                <a:solidFill>
                  <a:schemeClr val="dk1"/>
                </a:solidFill>
                <a:effectLst/>
                <a:uFillTx/>
                <a:latin typeface="Aptos"/>
              </a:rPr>
              <a:t>Click to move the slide</a:t>
            </a:r>
          </a:p>
        </p:txBody>
      </p:sp>
      <p:sp>
        <p:nvSpPr>
          <p:cNvPr id="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buNone/>
            </a:pPr>
            <a:r>
              <a:rPr lang="en-US" sz="2000" b="0" u="none" strike="noStrike">
                <a:solidFill>
                  <a:srgbClr val="000000"/>
                </a:solidFill>
                <a:effectLst/>
                <a:uFillTx/>
                <a:latin typeface="Arial"/>
              </a:rPr>
              <a:t>Click to edit the notes format</a:t>
            </a:r>
          </a:p>
        </p:txBody>
      </p:sp>
      <p:sp>
        <p:nvSpPr>
          <p:cNvPr id="4"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US" sz="1400" b="0" u="none" strike="noStrike">
                <a:solidFill>
                  <a:srgbClr val="000000"/>
                </a:solidFill>
                <a:effectLst/>
                <a:uFillTx/>
                <a:latin typeface="Times New Roman"/>
              </a:rPr>
              <a:t> </a:t>
            </a:r>
          </a:p>
        </p:txBody>
      </p:sp>
      <p:sp>
        <p:nvSpPr>
          <p:cNvPr id="5"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 </a:t>
            </a:r>
          </a:p>
        </p:txBody>
      </p:sp>
      <p:sp>
        <p:nvSpPr>
          <p:cNvPr id="6"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 </a:t>
            </a:r>
          </a:p>
        </p:txBody>
      </p:sp>
      <p:sp>
        <p:nvSpPr>
          <p:cNvPr id="7"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5414B24D-1E1B-428C-B8AB-3EAE2D5AF35C}" type="slidenum">
              <a:rPr lang="en-US" sz="1400" b="0" u="none" strike="noStrike">
                <a:solidFill>
                  <a:srgbClr val="000000"/>
                </a:solidFill>
                <a:effectLst/>
                <a:uFillTx/>
                <a:latin typeface="Times New Roman"/>
              </a:rPr>
              <a:t>‹#›</a:t>
            </a:fld>
            <a:endParaRPr lang="en-US"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PlaceHolder 1"/>
          <p:cNvSpPr>
            <a:spLocks noGrp="1" noRot="1" noChangeAspect="1"/>
          </p:cNvSpPr>
          <p:nvPr>
            <p:ph type="sldImg"/>
          </p:nvPr>
        </p:nvSpPr>
        <p:spPr>
          <a:xfrm>
            <a:off x="685800" y="1143000"/>
            <a:ext cx="5486400" cy="3086100"/>
          </a:xfrm>
          <a:prstGeom prst="rect">
            <a:avLst/>
          </a:prstGeom>
          <a:ln w="0">
            <a:noFill/>
          </a:ln>
        </p:spPr>
      </p:sp>
      <p:sp>
        <p:nvSpPr>
          <p:cNvPr id="26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Open by framing the session as practical: this is not a deep technical course; it is a quick way for safety professionals to recognize computer-user ergonomic risk factors and make basic workstation adjustments. Mention the expected length and encourage questions as the group goes.</a:t>
            </a:r>
          </a:p>
        </p:txBody>
      </p:sp>
      <p:sp>
        <p:nvSpPr>
          <p:cNvPr id="265" name="PlaceHolder 3"/>
          <p:cNvSpPr>
            <a:spLocks noGrp="1"/>
          </p:cNvSpPr>
          <p:nvPr>
            <p:ph type="sldNum" idx="4"/>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E8C51389-AC80-4BB0-A219-CF7B3CC79AF5}" type="slidenum">
              <a:rPr lang="en-US" sz="1200" b="0" u="none" strike="noStrike">
                <a:solidFill>
                  <a:schemeClr val="dk1"/>
                </a:solidFill>
                <a:effectLst/>
                <a:uFillTx/>
                <a:latin typeface="+mn-lt"/>
                <a:ea typeface="+mn-ea"/>
              </a:rPr>
              <a:t>1</a:t>
            </a:fld>
            <a:endParaRPr lang="en-US" sz="12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PlaceHolder 1"/>
          <p:cNvSpPr>
            <a:spLocks noGrp="1" noRot="1" noChangeAspect="1"/>
          </p:cNvSpPr>
          <p:nvPr>
            <p:ph type="sldImg"/>
          </p:nvPr>
        </p:nvSpPr>
        <p:spPr>
          <a:xfrm>
            <a:off x="685800" y="1143000"/>
            <a:ext cx="5486400" cy="3086100"/>
          </a:xfrm>
          <a:prstGeom prst="rect">
            <a:avLst/>
          </a:prstGeom>
          <a:ln w="0">
            <a:noFill/>
          </a:ln>
        </p:spPr>
      </p:sp>
      <p:sp>
        <p:nvSpPr>
          <p:cNvPr id="26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Use your industrial ergonomics background to build credibility: insertion forces, engine component location, reaching, bending, foam ramps, elevated bins, engineering spec changes, job rotations, and job enlargements. Then pivot: computer users are easy to walk past because the hazard is not dramatic.</a:t>
            </a:r>
          </a:p>
        </p:txBody>
      </p:sp>
      <p:sp>
        <p:nvSpPr>
          <p:cNvPr id="268" name="PlaceHolder 3"/>
          <p:cNvSpPr>
            <a:spLocks noGrp="1"/>
          </p:cNvSpPr>
          <p:nvPr>
            <p:ph type="sldNum" idx="5"/>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159CBFEC-EA5C-4905-8001-53552F42DF91}" type="slidenum">
              <a:rPr lang="en-US" sz="1200" b="0" u="none" strike="noStrike">
                <a:solidFill>
                  <a:schemeClr val="dk1"/>
                </a:solidFill>
                <a:effectLst/>
                <a:uFillTx/>
                <a:latin typeface="+mn-lt"/>
                <a:ea typeface="+mn-ea"/>
              </a:rPr>
              <a:t>2</a:t>
            </a:fld>
            <a:endParaRPr lang="en-US" sz="12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laceHolder 1"/>
          <p:cNvSpPr>
            <a:spLocks noGrp="1" noRot="1" noChangeAspect="1"/>
          </p:cNvSpPr>
          <p:nvPr>
            <p:ph type="sldImg"/>
          </p:nvPr>
        </p:nvSpPr>
        <p:spPr>
          <a:xfrm>
            <a:off x="685800" y="1143000"/>
            <a:ext cx="5486400" cy="3086100"/>
          </a:xfrm>
          <a:prstGeom prst="rect">
            <a:avLst/>
          </a:prstGeom>
          <a:ln w="0">
            <a:noFill/>
          </a:ln>
        </p:spPr>
      </p:sp>
      <p:sp>
        <p:nvSpPr>
          <p:cNvPr id="27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Explain the 29-inch standard desk example. The point is not that 29 inches is always wrong; it is that a fixed surface creates awkward compromises. In the old approach, taller users needed raised desks and tall chairs; shorter users often needed keyboard trays, tall chairs, and footrests. Those fixes were tedious and tied to one worker.</a:t>
            </a:r>
          </a:p>
        </p:txBody>
      </p:sp>
      <p:sp>
        <p:nvSpPr>
          <p:cNvPr id="271" name="PlaceHolder 3"/>
          <p:cNvSpPr>
            <a:spLocks noGrp="1"/>
          </p:cNvSpPr>
          <p:nvPr>
            <p:ph type="sldNum" idx="6"/>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B6313A4B-4766-4E3A-844B-55012786B491}" type="slidenum">
              <a:rPr lang="en-US" sz="1200" b="0" u="none" strike="noStrike">
                <a:solidFill>
                  <a:schemeClr val="dk1"/>
                </a:solidFill>
                <a:effectLst/>
                <a:uFillTx/>
                <a:latin typeface="+mn-lt"/>
                <a:ea typeface="+mn-ea"/>
              </a:rPr>
              <a:t>3</a:t>
            </a:fld>
            <a:endParaRPr lang="en-US" sz="12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noRot="1" noChangeAspect="1"/>
          </p:cNvSpPr>
          <p:nvPr>
            <p:ph type="sldImg"/>
          </p:nvPr>
        </p:nvSpPr>
        <p:spPr>
          <a:xfrm>
            <a:off x="685800" y="1143000"/>
            <a:ext cx="5486400" cy="3086100"/>
          </a:xfrm>
          <a:prstGeom prst="rect">
            <a:avLst/>
          </a:prstGeom>
          <a:ln w="0">
            <a:noFill/>
          </a:ln>
        </p:spPr>
      </p:sp>
      <p:sp>
        <p:nvSpPr>
          <p:cNvPr id="27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Use this slide to discuss how height adjustable tables reduced the fixed workstation problem. In the notes, this was described as a game changer for comfort and fitting the desk to the worker. Stress that the equipment only helps if the user knows how to adjust it.</a:t>
            </a:r>
          </a:p>
        </p:txBody>
      </p:sp>
      <p:sp>
        <p:nvSpPr>
          <p:cNvPr id="274" name="PlaceHolder 3"/>
          <p:cNvSpPr>
            <a:spLocks noGrp="1"/>
          </p:cNvSpPr>
          <p:nvPr>
            <p:ph type="sldNum" idx="7"/>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491A40ED-7D2C-4782-A9B8-4751578A20C2}" type="slidenum">
              <a:rPr lang="en-US" sz="1200" b="0" u="none" strike="noStrike">
                <a:solidFill>
                  <a:schemeClr val="dk1"/>
                </a:solidFill>
                <a:effectLst/>
                <a:uFillTx/>
                <a:latin typeface="+mn-lt"/>
                <a:ea typeface="+mn-ea"/>
              </a:rPr>
              <a:t>4</a:t>
            </a:fld>
            <a:endParaRPr lang="en-US" sz="12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PlaceHolder 1"/>
          <p:cNvSpPr>
            <a:spLocks noGrp="1" noRot="1" noChangeAspect="1"/>
          </p:cNvSpPr>
          <p:nvPr>
            <p:ph type="sldImg"/>
          </p:nvPr>
        </p:nvSpPr>
        <p:spPr>
          <a:xfrm>
            <a:off x="685800" y="1143000"/>
            <a:ext cx="5486400" cy="3086100"/>
          </a:xfrm>
          <a:prstGeom prst="rect">
            <a:avLst/>
          </a:prstGeom>
          <a:ln w="0">
            <a:noFill/>
          </a:ln>
        </p:spPr>
      </p:sp>
      <p:sp>
        <p:nvSpPr>
          <p:cNvPr id="27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Present ergonomic assessment as preventive, not only reactive. Complaints are a trigger, but so are new hires, workstation changes, and heavy computer use. Emphasize the note that most workers without ergonomic awareness tend to set the desk too high, which often contributes to neck and shoulder discomfort.</a:t>
            </a:r>
          </a:p>
        </p:txBody>
      </p:sp>
      <p:sp>
        <p:nvSpPr>
          <p:cNvPr id="277" name="PlaceHolder 3"/>
          <p:cNvSpPr>
            <a:spLocks noGrp="1"/>
          </p:cNvSpPr>
          <p:nvPr>
            <p:ph type="sldNum" idx="8"/>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0153F932-43C2-4931-9047-DF3CEFF76B20}" type="slidenum">
              <a:rPr lang="en-US" sz="1200" b="0" u="none" strike="noStrike">
                <a:solidFill>
                  <a:schemeClr val="dk1"/>
                </a:solidFill>
                <a:effectLst/>
                <a:uFillTx/>
                <a:latin typeface="+mn-lt"/>
                <a:ea typeface="+mn-ea"/>
              </a:rPr>
              <a:t>5</a:t>
            </a:fld>
            <a:endParaRPr lang="en-US" sz="12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PlaceHolder 1"/>
          <p:cNvSpPr>
            <a:spLocks noGrp="1" noRot="1" noChangeAspect="1"/>
          </p:cNvSpPr>
          <p:nvPr>
            <p:ph type="sldImg"/>
          </p:nvPr>
        </p:nvSpPr>
        <p:spPr>
          <a:xfrm>
            <a:off x="685800" y="1143000"/>
            <a:ext cx="5486400" cy="3086100"/>
          </a:xfrm>
          <a:prstGeom prst="rect">
            <a:avLst/>
          </a:prstGeom>
          <a:ln w="0">
            <a:noFill/>
          </a:ln>
        </p:spPr>
      </p:sp>
      <p:sp>
        <p:nvSpPr>
          <p:cNvPr id="27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Walk the audience through the assessment sequence. Do not jump straight to monitors or keyboard gadgets. Start with chair and desk: feet flat, seat pan depth, lumbar support, slight recline, appropriate armrests, and desk adjusted to elbow height.</a:t>
            </a:r>
          </a:p>
        </p:txBody>
      </p:sp>
      <p:sp>
        <p:nvSpPr>
          <p:cNvPr id="280" name="PlaceHolder 3"/>
          <p:cNvSpPr>
            <a:spLocks noGrp="1"/>
          </p:cNvSpPr>
          <p:nvPr>
            <p:ph type="sldNum" idx="9"/>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85E56B27-10B4-40F7-8CCD-8C6ABDC07073}" type="slidenum">
              <a:rPr lang="en-US" sz="1200" b="0" u="none" strike="noStrike">
                <a:solidFill>
                  <a:schemeClr val="dk1"/>
                </a:solidFill>
                <a:effectLst/>
                <a:uFillTx/>
                <a:latin typeface="+mn-lt"/>
                <a:ea typeface="+mn-ea"/>
              </a:rPr>
              <a:t>6</a:t>
            </a:fld>
            <a:endParaRPr lang="en-US" sz="1200" b="0" u="none" strike="noStrike">
              <a:solidFill>
                <a:srgbClr val="000000"/>
              </a:solidFill>
              <a:effectLst/>
              <a:uFillTx/>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PlaceHolder 1"/>
          <p:cNvSpPr>
            <a:spLocks noGrp="1" noRot="1" noChangeAspect="1"/>
          </p:cNvSpPr>
          <p:nvPr>
            <p:ph type="sldImg"/>
          </p:nvPr>
        </p:nvSpPr>
        <p:spPr>
          <a:xfrm>
            <a:off x="685800" y="1143000"/>
            <a:ext cx="5486400" cy="3086100"/>
          </a:xfrm>
          <a:prstGeom prst="rect">
            <a:avLst/>
          </a:prstGeom>
          <a:ln w="0">
            <a:noFill/>
          </a:ln>
        </p:spPr>
      </p:sp>
      <p:sp>
        <p:nvSpPr>
          <p:cNvPr id="28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Use the side-view checklist. The image gives people something to look for: lumbar supported, feet flat, hips slightly above knees, seat pan not touching the back of the legs, head directly above shoulders, neutral chin, relaxed shoulders, straight wrists, and a relaxed mouse hand. Use the piano player analogy here.</a:t>
            </a:r>
          </a:p>
        </p:txBody>
      </p:sp>
      <p:sp>
        <p:nvSpPr>
          <p:cNvPr id="283" name="PlaceHolder 3"/>
          <p:cNvSpPr>
            <a:spLocks noGrp="1"/>
          </p:cNvSpPr>
          <p:nvPr>
            <p:ph type="sldNum" idx="10"/>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D138B782-5FC6-43F3-A31F-99FADE3025A7}" type="slidenum">
              <a:rPr lang="en-US" sz="1200" b="0" u="none" strike="noStrike">
                <a:solidFill>
                  <a:schemeClr val="dk1"/>
                </a:solidFill>
                <a:effectLst/>
                <a:uFillTx/>
                <a:latin typeface="+mn-lt"/>
                <a:ea typeface="+mn-ea"/>
              </a:rPr>
              <a:t>7</a:t>
            </a:fld>
            <a:endParaRPr lang="en-US" sz="1200" b="0" u="none" strike="noStrike">
              <a:solidFill>
                <a:srgbClr val="000000"/>
              </a:solidFill>
              <a:effectLst/>
              <a:uFillTx/>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PlaceHolder 1"/>
          <p:cNvSpPr>
            <a:spLocks noGrp="1" noRot="1" noChangeAspect="1"/>
          </p:cNvSpPr>
          <p:nvPr>
            <p:ph type="sldImg"/>
          </p:nvPr>
        </p:nvSpPr>
        <p:spPr>
          <a:xfrm>
            <a:off x="685800" y="1143000"/>
            <a:ext cx="5486400" cy="3086100"/>
          </a:xfrm>
          <a:prstGeom prst="rect">
            <a:avLst/>
          </a:prstGeom>
          <a:ln w="0">
            <a:noFill/>
          </a:ln>
        </p:spPr>
      </p:sp>
      <p:sp>
        <p:nvSpPr>
          <p:cNvPr id="285"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After chair and desk height, move through monitor, keyboard, and mouse. Keep the explanation practical. Monitor height and distance should keep the head above the shoulders and chin neutral. Keyboard should allow neutral wrists. Mouse selection and placement should avoid clutching and over-reaching.</a:t>
            </a:r>
          </a:p>
        </p:txBody>
      </p:sp>
      <p:sp>
        <p:nvSpPr>
          <p:cNvPr id="286" name="PlaceHolder 3"/>
          <p:cNvSpPr>
            <a:spLocks noGrp="1"/>
          </p:cNvSpPr>
          <p:nvPr>
            <p:ph type="sldNum" idx="1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938C41F6-A684-4856-91DD-F39DA34BECDA}" type="slidenum">
              <a:rPr lang="en-US" sz="1200" b="0" u="none" strike="noStrike">
                <a:solidFill>
                  <a:schemeClr val="dk1"/>
                </a:solidFill>
                <a:effectLst/>
                <a:uFillTx/>
                <a:latin typeface="+mn-lt"/>
                <a:ea typeface="+mn-ea"/>
              </a:rPr>
              <a:t>8</a:t>
            </a:fld>
            <a:endParaRPr lang="en-US" sz="1200" b="0" u="none" strike="noStrike">
              <a:solidFill>
                <a:srgbClr val="000000"/>
              </a:solidFill>
              <a:effectLst/>
              <a:uFillTx/>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PlaceHolder 1"/>
          <p:cNvSpPr>
            <a:spLocks noGrp="1" noRot="1" noChangeAspect="1"/>
          </p:cNvSpPr>
          <p:nvPr>
            <p:ph type="sldImg"/>
          </p:nvPr>
        </p:nvSpPr>
        <p:spPr>
          <a:xfrm>
            <a:off x="685800" y="1143000"/>
            <a:ext cx="5486400" cy="3086100"/>
          </a:xfrm>
          <a:prstGeom prst="rect">
            <a:avLst/>
          </a:prstGeom>
          <a:ln w="0">
            <a:noFill/>
          </a:ln>
        </p:spPr>
      </p:sp>
      <p:sp>
        <p:nvSpPr>
          <p:cNvPr id="28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This slide is for a common workstation miss: reach. Mention the notes about being wary of corners and the desk corner adapter. If the worker is extending the arm, elevating the shoulder, or bending the wrist to reach the mouse, the setup is still creating exposure.</a:t>
            </a:r>
          </a:p>
        </p:txBody>
      </p:sp>
      <p:sp>
        <p:nvSpPr>
          <p:cNvPr id="289" name="PlaceHolder 3"/>
          <p:cNvSpPr>
            <a:spLocks noGrp="1"/>
          </p:cNvSpPr>
          <p:nvPr>
            <p:ph type="sldNum" idx="12"/>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D98C1CB1-AFB3-40AB-8C7E-F502843F099C}" type="slidenum">
              <a:rPr lang="en-US" sz="1200" b="0" u="none" strike="noStrike">
                <a:solidFill>
                  <a:schemeClr val="dk1"/>
                </a:solidFill>
                <a:effectLst/>
                <a:uFillTx/>
                <a:latin typeface="+mn-lt"/>
                <a:ea typeface="+mn-ea"/>
              </a:rPr>
              <a:t>9</a:t>
            </a:fld>
            <a:endParaRPr lang="en-US" sz="1200" b="0" u="none" strike="noStrike">
              <a:solidFill>
                <a:srgbClr val="000000"/>
              </a:solidFill>
              <a:effectLst/>
              <a:uFillTx/>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PlaceHolder 1"/>
          <p:cNvSpPr>
            <a:spLocks noGrp="1" noRot="1" noChangeAspect="1"/>
          </p:cNvSpPr>
          <p:nvPr>
            <p:ph type="sldImg"/>
          </p:nvPr>
        </p:nvSpPr>
        <p:spPr>
          <a:xfrm>
            <a:off x="685800" y="1143000"/>
            <a:ext cx="5486400" cy="3086100"/>
          </a:xfrm>
          <a:prstGeom prst="rect">
            <a:avLst/>
          </a:prstGeom>
          <a:ln w="0">
            <a:noFill/>
          </a:ln>
        </p:spPr>
      </p:sp>
      <p:sp>
        <p:nvSpPr>
          <p:cNvPr id="29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The WFH message is simple: use a laptop stand and an external keyboard. The point is not to shame improvised home setups; it is to show that the same neutral posture principles apply outside the office.</a:t>
            </a:r>
          </a:p>
        </p:txBody>
      </p:sp>
      <p:sp>
        <p:nvSpPr>
          <p:cNvPr id="292" name="PlaceHolder 3"/>
          <p:cNvSpPr>
            <a:spLocks noGrp="1"/>
          </p:cNvSpPr>
          <p:nvPr>
            <p:ph type="sldNum" idx="13"/>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A1B893C8-5DAA-4CAC-BC2B-21A50CD849C8}" type="slidenum">
              <a:rPr lang="en-US" sz="1200" b="0" u="none" strike="noStrike">
                <a:solidFill>
                  <a:schemeClr val="dk1"/>
                </a:solidFill>
                <a:effectLst/>
                <a:uFillTx/>
                <a:latin typeface="+mn-lt"/>
                <a:ea typeface="+mn-ea"/>
              </a:rPr>
              <a:t>10</a:t>
            </a:fld>
            <a:endParaRPr lang="en-US" sz="1200" b="0" u="none" strike="noStrike">
              <a:solidFill>
                <a:srgbClr val="000000"/>
              </a:solidFill>
              <a:effectLst/>
              <a:uFillTx/>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noRot="1" noChangeAspect="1"/>
          </p:cNvSpPr>
          <p:nvPr>
            <p:ph type="sldImg"/>
          </p:nvPr>
        </p:nvSpPr>
        <p:spPr>
          <a:xfrm>
            <a:off x="685800" y="1143000"/>
            <a:ext cx="5486400" cy="3086100"/>
          </a:xfrm>
          <a:prstGeom prst="rect">
            <a:avLst/>
          </a:prstGeom>
          <a:ln w="0">
            <a:noFill/>
          </a:ln>
        </p:spPr>
      </p:sp>
      <p:sp>
        <p:nvSpPr>
          <p:cNvPr id="29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Use this slide carefully. Standing is useful, but the goal is not to stand all day. The notes say 15 minutes per hour is ideal for circulation, and that similar benefits can come from getting up and taking breaks. Explain that the same workstation principles apply at a standing desk, with monitor height often needing to rise.</a:t>
            </a:r>
          </a:p>
        </p:txBody>
      </p:sp>
      <p:sp>
        <p:nvSpPr>
          <p:cNvPr id="295" name="PlaceHolder 3"/>
          <p:cNvSpPr>
            <a:spLocks noGrp="1"/>
          </p:cNvSpPr>
          <p:nvPr>
            <p:ph type="sldNum" idx="14"/>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A4F7FBD3-0332-4610-A9DD-C89AEAAB83B4}" type="slidenum">
              <a:rPr lang="en-US" sz="1200" b="0" u="none" strike="noStrike">
                <a:solidFill>
                  <a:schemeClr val="dk1"/>
                </a:solidFill>
                <a:effectLst/>
                <a:uFillTx/>
                <a:latin typeface="+mn-lt"/>
                <a:ea typeface="+mn-ea"/>
              </a:rPr>
              <a:t>11</a:t>
            </a:fld>
            <a:endParaRPr lang="en-US" sz="1200" b="0" u="none" strike="noStrike">
              <a:solidFill>
                <a:srgbClr val="000000"/>
              </a:solidFill>
              <a:effectLst/>
              <a:uFillTx/>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PlaceHolder 1"/>
          <p:cNvSpPr>
            <a:spLocks noGrp="1" noRot="1" noChangeAspect="1"/>
          </p:cNvSpPr>
          <p:nvPr>
            <p:ph type="sldImg"/>
          </p:nvPr>
        </p:nvSpPr>
        <p:spPr>
          <a:xfrm>
            <a:off x="685800" y="1143000"/>
            <a:ext cx="5486400" cy="3086100"/>
          </a:xfrm>
          <a:prstGeom prst="rect">
            <a:avLst/>
          </a:prstGeom>
          <a:ln w="0">
            <a:noFill/>
          </a:ln>
        </p:spPr>
      </p:sp>
      <p:sp>
        <p:nvSpPr>
          <p:cNvPr id="29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Explain that ergonomic keyboards are useful but may take a few days to adjust to finger placement. Vertical mice often support a more neutral wrist/hand position. Avoid small/travel-size mice for primary workstation use because they can encourage clutching rather than resting the hand.</a:t>
            </a:r>
          </a:p>
        </p:txBody>
      </p:sp>
      <p:sp>
        <p:nvSpPr>
          <p:cNvPr id="298" name="PlaceHolder 3"/>
          <p:cNvSpPr>
            <a:spLocks noGrp="1"/>
          </p:cNvSpPr>
          <p:nvPr>
            <p:ph type="sldNum" idx="15"/>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3F17E768-B0B0-4370-B9AE-296D5F089225}" type="slidenum">
              <a:rPr lang="en-US" sz="1200" b="0" u="none" strike="noStrike">
                <a:solidFill>
                  <a:schemeClr val="dk1"/>
                </a:solidFill>
                <a:effectLst/>
                <a:uFillTx/>
                <a:latin typeface="+mn-lt"/>
                <a:ea typeface="+mn-ea"/>
              </a:rPr>
              <a:t>12</a:t>
            </a:fld>
            <a:endParaRPr lang="en-US" sz="1200" b="0" u="none" strike="noStrike">
              <a:solidFill>
                <a:srgbClr val="000000"/>
              </a:solidFill>
              <a:effectLst/>
              <a:uFillTx/>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PlaceHolder 1"/>
          <p:cNvSpPr>
            <a:spLocks noGrp="1" noRot="1" noChangeAspect="1"/>
          </p:cNvSpPr>
          <p:nvPr>
            <p:ph type="sldImg"/>
          </p:nvPr>
        </p:nvSpPr>
        <p:spPr>
          <a:xfrm>
            <a:off x="685800" y="1143000"/>
            <a:ext cx="5486400" cy="3086100"/>
          </a:xfrm>
          <a:prstGeom prst="rect">
            <a:avLst/>
          </a:prstGeom>
          <a:ln w="0">
            <a:noFill/>
          </a:ln>
        </p:spPr>
      </p:sp>
      <p:sp>
        <p:nvSpPr>
          <p:cNvPr id="30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nSpc>
                <a:spcPct val="100000"/>
              </a:lnSpc>
              <a:buNone/>
            </a:pPr>
            <a:r>
              <a:rPr lang="en-US" sz="2000" b="0" u="none" strike="noStrike">
                <a:solidFill>
                  <a:srgbClr val="000000"/>
                </a:solidFill>
                <a:effectLst/>
                <a:uFillTx/>
                <a:latin typeface="Arial"/>
              </a:rPr>
              <a:t>Close with the quick check: feet, hips, back, shoulders, head, wrists, and reach. For a 20-person ASSP chapter setting, invite a short discussion or mini-demo. Ask what looks neutral, what looks strained, and what should be adjusted first. End on the central takeaway: fit the workstation to the worker.</a:t>
            </a:r>
          </a:p>
        </p:txBody>
      </p:sp>
      <p:sp>
        <p:nvSpPr>
          <p:cNvPr id="301" name="PlaceHolder 3"/>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A36E08F0-73C9-4F29-B633-9CA81CA1A600}" type="slidenum">
              <a:rPr lang="en-US" sz="1200" b="0" u="none" strike="noStrike">
                <a:solidFill>
                  <a:schemeClr val="dk1"/>
                </a:solidFill>
                <a:effectLst/>
                <a:uFillTx/>
                <a:latin typeface="+mn-lt"/>
                <a:ea typeface="+mn-ea"/>
              </a:rPr>
              <a:t>13</a:t>
            </a:fld>
            <a:endParaRPr lang="en-US" sz="12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080" cy="1144800"/>
          </a:xfrm>
          <a:prstGeom prst="rect">
            <a:avLst/>
          </a:prstGeom>
          <a:noFill/>
          <a:ln w="0">
            <a:noFill/>
          </a:ln>
        </p:spPr>
        <p:txBody>
          <a:bodyPr lIns="0" tIns="0" rIns="0" bIns="0" anchor="ctr">
            <a:noAutofit/>
          </a:bodyPr>
          <a:lstStyle/>
          <a:p>
            <a:pPr indent="0">
              <a:buNone/>
            </a:pPr>
            <a:r>
              <a:rPr lang="en-US" sz="1800" b="0" u="none" strike="noStrike">
                <a:solidFill>
                  <a:schemeClr val="dk1"/>
                </a:solidFill>
                <a:effectLst/>
                <a:uFillTx/>
                <a:latin typeface="Aptos"/>
              </a:rPr>
              <a:t>Click to edit the title text format</a:t>
            </a:r>
          </a:p>
        </p:txBody>
      </p:sp>
      <p:sp>
        <p:nvSpPr>
          <p:cNvPr id="3" name="PlaceHolder 2"/>
          <p:cNvSpPr>
            <a:spLocks noGrp="1"/>
          </p:cNvSpPr>
          <p:nvPr>
            <p:ph type="body"/>
          </p:nvPr>
        </p:nvSpPr>
        <p:spPr>
          <a:xfrm>
            <a:off x="609480" y="1604520"/>
            <a:ext cx="1097208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Aptos"/>
              </a:rPr>
              <a:t>Click to edit the outline text format</a:t>
            </a: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Aptos"/>
              </a:rPr>
              <a:t>Second Outline Level</a:t>
            </a: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Aptos"/>
              </a:rPr>
              <a:t>Third Outline Level</a:t>
            </a: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Aptos"/>
              </a:rPr>
              <a:t>Fourth Outline Level</a:t>
            </a: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Aptos"/>
              </a:rPr>
              <a:t>Fifth Outline Level</a:t>
            </a: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Aptos"/>
              </a:rPr>
              <a:t>Sixth Outline Level</a:t>
            </a: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Aptos"/>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84A"/>
        </a:solidFill>
        <a:effectLst/>
      </p:bgPr>
    </p:bg>
    <p:spTree>
      <p:nvGrpSpPr>
        <p:cNvPr id="1" name=""/>
        <p:cNvGrpSpPr/>
        <p:nvPr/>
      </p:nvGrpSpPr>
      <p:grpSpPr>
        <a:xfrm>
          <a:off x="0" y="0"/>
          <a:ext cx="0" cy="0"/>
          <a:chOff x="0" y="0"/>
          <a:chExt cx="0" cy="0"/>
        </a:xfrm>
      </p:grpSpPr>
      <p:pic>
        <p:nvPicPr>
          <p:cNvPr id="8" name="Picture 1" descr="title_bg_crop.jpg"/>
          <p:cNvPicPr/>
          <p:nvPr/>
        </p:nvPicPr>
        <p:blipFill>
          <a:blip r:embed="rId3"/>
          <a:stretch/>
        </p:blipFill>
        <p:spPr>
          <a:xfrm>
            <a:off x="0" y="0"/>
            <a:ext cx="12191400" cy="6857640"/>
          </a:xfrm>
          <a:prstGeom prst="rect">
            <a:avLst/>
          </a:prstGeom>
          <a:noFill/>
          <a:ln w="0">
            <a:noFill/>
          </a:ln>
        </p:spPr>
      </p:pic>
      <p:sp>
        <p:nvSpPr>
          <p:cNvPr id="9" name="Rectangle 2"/>
          <p:cNvSpPr/>
          <p:nvPr/>
        </p:nvSpPr>
        <p:spPr>
          <a:xfrm>
            <a:off x="0" y="360"/>
            <a:ext cx="5623200" cy="6857640"/>
          </a:xfrm>
          <a:prstGeom prst="rect">
            <a:avLst/>
          </a:prstGeom>
          <a:solidFill>
            <a:srgbClr val="18374C"/>
          </a:solidFill>
          <a:ln>
            <a:solidFill>
              <a:srgbClr val="18374C"/>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ptos"/>
            </a:endParaRPr>
          </a:p>
        </p:txBody>
      </p:sp>
      <p:sp>
        <p:nvSpPr>
          <p:cNvPr id="10" name="Rectangle 3"/>
          <p:cNvSpPr/>
          <p:nvPr/>
        </p:nvSpPr>
        <p:spPr>
          <a:xfrm>
            <a:off x="0" y="0"/>
            <a:ext cx="164160" cy="6857640"/>
          </a:xfrm>
          <a:prstGeom prst="rect">
            <a:avLst/>
          </a:prstGeom>
          <a:solidFill>
            <a:srgbClr val="0D2433"/>
          </a:solidFill>
          <a:ln>
            <a:solidFill>
              <a:srgbClr val="0D2433"/>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ptos"/>
            </a:endParaRPr>
          </a:p>
        </p:txBody>
      </p:sp>
      <p:sp>
        <p:nvSpPr>
          <p:cNvPr id="12" name="TextBox 5"/>
          <p:cNvSpPr/>
          <p:nvPr/>
        </p:nvSpPr>
        <p:spPr>
          <a:xfrm>
            <a:off x="658440" y="1481400"/>
            <a:ext cx="4343040" cy="1237407"/>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3900" b="0" u="none" strike="noStrike" dirty="0">
                <a:solidFill>
                  <a:srgbClr val="FFFFFF"/>
                </a:solidFill>
                <a:effectLst/>
                <a:uFillTx/>
                <a:latin typeface="Arial"/>
              </a:rPr>
              <a:t>Neutral Postures, Better Work</a:t>
            </a:r>
          </a:p>
        </p:txBody>
      </p:sp>
      <p:sp>
        <p:nvSpPr>
          <p:cNvPr id="13" name="Rectangle 6"/>
          <p:cNvSpPr/>
          <p:nvPr/>
        </p:nvSpPr>
        <p:spPr>
          <a:xfrm>
            <a:off x="658440" y="2898720"/>
            <a:ext cx="1416960" cy="27000"/>
          </a:xfrm>
          <a:prstGeom prst="rect">
            <a:avLst/>
          </a:prstGeom>
          <a:solidFill>
            <a:srgbClr val="70B4B4"/>
          </a:solidFill>
          <a:ln>
            <a:solidFill>
              <a:srgbClr val="70B4B4"/>
            </a:solidFill>
          </a:ln>
        </p:spPr>
        <p:style>
          <a:lnRef idx="1">
            <a:schemeClr val="accent1"/>
          </a:lnRef>
          <a:fillRef idx="3">
            <a:schemeClr val="accent1"/>
          </a:fillRef>
          <a:effectRef idx="2">
            <a:schemeClr val="accent1"/>
          </a:effectRef>
          <a:fontRef idx="minor"/>
        </p:style>
        <p:txBody>
          <a:bodyPr lIns="90000" tIns="-17640" rIns="90000" bIns="-17640" anchor="ctr">
            <a:noAutofit/>
          </a:bodyPr>
          <a:lstStyle/>
          <a:p>
            <a:pPr algn="ctr" defTabSz="914400">
              <a:lnSpc>
                <a:spcPct val="100000"/>
              </a:lnSpc>
            </a:pPr>
            <a:endParaRPr lang="en-US" sz="1800" b="0" u="none" strike="noStrike">
              <a:solidFill>
                <a:schemeClr val="lt1"/>
              </a:solidFill>
              <a:effectLst/>
              <a:uFillTx/>
              <a:latin typeface="Aptos"/>
            </a:endParaRPr>
          </a:p>
        </p:txBody>
      </p:sp>
      <p:sp>
        <p:nvSpPr>
          <p:cNvPr id="14" name="TextBox 7"/>
          <p:cNvSpPr/>
          <p:nvPr/>
        </p:nvSpPr>
        <p:spPr>
          <a:xfrm>
            <a:off x="658440" y="3310200"/>
            <a:ext cx="4114440" cy="4111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800" b="0" u="none" strike="noStrike">
                <a:solidFill>
                  <a:srgbClr val="FFFFFF"/>
                </a:solidFill>
                <a:effectLst/>
                <a:uFillTx/>
                <a:latin typeface="Aptos"/>
              </a:rPr>
              <a:t>Neutral posture for computer use</a:t>
            </a:r>
            <a:endParaRPr lang="en-US" sz="1800" b="0" u="none" strike="noStrike">
              <a:solidFill>
                <a:srgbClr val="FFFFFF"/>
              </a:solidFill>
              <a:effectLst/>
              <a:uFillTx/>
              <a:latin typeface="Arial"/>
            </a:endParaRPr>
          </a:p>
        </p:txBody>
      </p:sp>
      <p:sp>
        <p:nvSpPr>
          <p:cNvPr id="15" name="TextBox 8"/>
          <p:cNvSpPr/>
          <p:nvPr/>
        </p:nvSpPr>
        <p:spPr>
          <a:xfrm>
            <a:off x="658440" y="4343400"/>
            <a:ext cx="3200040" cy="3654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2000" b="1" u="none" strike="noStrike">
                <a:solidFill>
                  <a:srgbClr val="FFFFFF"/>
                </a:solidFill>
                <a:effectLst/>
                <a:uFillTx/>
                <a:latin typeface="Aptos"/>
              </a:rPr>
              <a:t>Jerrie Looney</a:t>
            </a:r>
            <a:endParaRPr lang="en-US" sz="2000" b="0" u="none" strike="noStrike">
              <a:solidFill>
                <a:srgbClr val="FFFFFF"/>
              </a:solidFill>
              <a:effectLst/>
              <a:uFillTx/>
              <a:latin typeface="Arial"/>
            </a:endParaRPr>
          </a:p>
        </p:txBody>
      </p:sp>
      <p:sp>
        <p:nvSpPr>
          <p:cNvPr id="16" name="TextBox 9"/>
          <p:cNvSpPr/>
          <p:nvPr/>
        </p:nvSpPr>
        <p:spPr>
          <a:xfrm>
            <a:off x="658440" y="4718160"/>
            <a:ext cx="4114440" cy="255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300" b="0" u="none" strike="noStrike">
                <a:solidFill>
                  <a:srgbClr val="FFFFFF"/>
                </a:solidFill>
                <a:effectLst/>
                <a:uFillTx/>
                <a:latin typeface="Aptos"/>
              </a:rPr>
              <a:t>OGE Sr Health &amp; Safety Representative</a:t>
            </a:r>
            <a:endParaRPr lang="en-US" sz="1300" b="0" u="none" strike="noStrike">
              <a:solidFill>
                <a:srgbClr val="FFFFFF"/>
              </a:solidFill>
              <a:effectLst/>
              <a:uFillTx/>
              <a:latin typeface="Arial"/>
            </a:endParaRPr>
          </a:p>
        </p:txBody>
      </p:sp>
      <p:sp>
        <p:nvSpPr>
          <p:cNvPr id="17" name="TextBox 10"/>
          <p:cNvSpPr/>
          <p:nvPr/>
        </p:nvSpPr>
        <p:spPr>
          <a:xfrm>
            <a:off x="658440" y="6236280"/>
            <a:ext cx="1919880" cy="182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900" b="0" u="none" strike="noStrike" dirty="0">
                <a:solidFill>
                  <a:srgbClr val="FFFFFF"/>
                </a:solidFill>
                <a:effectLst/>
                <a:uFillTx/>
                <a:latin typeface="Aptos"/>
              </a:rPr>
              <a:t>ASSP OKC Chapter, 10.2.26</a:t>
            </a:r>
            <a:endParaRPr lang="en-US" sz="900" b="0" u="none" strike="noStrike" dirty="0">
              <a:solidFill>
                <a:srgbClr val="FFFFFF"/>
              </a:solidFill>
              <a:effectLst/>
              <a:uFillTx/>
              <a:latin typeface="Arial"/>
            </a:endParaRPr>
          </a:p>
        </p:txBody>
      </p:sp>
      <p:sp>
        <p:nvSpPr>
          <p:cNvPr id="18" name="TextBox 11"/>
          <p:cNvSpPr/>
          <p:nvPr/>
        </p:nvSpPr>
        <p:spPr>
          <a:xfrm>
            <a:off x="658440" y="6602040"/>
            <a:ext cx="2742840" cy="144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700" dirty="0">
                <a:solidFill>
                  <a:srgbClr val="657382"/>
                </a:solidFill>
                <a:latin typeface="Aptos"/>
              </a:rPr>
              <a:t>Neutral Posture, Better Work</a:t>
            </a:r>
            <a:endParaRPr lang="en-US" sz="700" b="0" u="none" strike="noStrike" dirty="0">
              <a:solidFill>
                <a:srgbClr val="FFFFFF"/>
              </a:solidFill>
              <a:effectLst/>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3EA"/>
        </a:solidFill>
        <a:effectLst/>
      </p:bgPr>
    </p:bg>
    <p:spTree>
      <p:nvGrpSpPr>
        <p:cNvPr id="1" name=""/>
        <p:cNvGrpSpPr/>
        <p:nvPr/>
      </p:nvGrpSpPr>
      <p:grpSpPr>
        <a:xfrm>
          <a:off x="0" y="0"/>
          <a:ext cx="0" cy="0"/>
          <a:chOff x="0" y="0"/>
          <a:chExt cx="0" cy="0"/>
        </a:xfrm>
      </p:grpSpPr>
      <p:sp>
        <p:nvSpPr>
          <p:cNvPr id="19" name="Text 0"/>
          <p:cNvSpPr/>
          <p:nvPr/>
        </p:nvSpPr>
        <p:spPr>
          <a:xfrm>
            <a:off x="567000" y="15552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ea typeface="Aptos"/>
              </a:rPr>
              <a:t>FRAMING THE PROBLEM</a:t>
            </a:r>
            <a:endParaRPr lang="en-US" sz="850" b="0" u="none" strike="noStrike">
              <a:solidFill>
                <a:srgbClr val="000000"/>
              </a:solidFill>
              <a:effectLst/>
              <a:uFillTx/>
              <a:latin typeface="Arial"/>
            </a:endParaRPr>
          </a:p>
        </p:txBody>
      </p:sp>
      <p:sp>
        <p:nvSpPr>
          <p:cNvPr id="20" name="Text 1"/>
          <p:cNvSpPr/>
          <p:nvPr/>
        </p:nvSpPr>
        <p:spPr>
          <a:xfrm>
            <a:off x="567000" y="420480"/>
            <a:ext cx="813780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8384A"/>
                </a:solidFill>
                <a:effectLst/>
                <a:uFillTx/>
                <a:latin typeface="Aptos Display"/>
                <a:ea typeface="Aptos Display"/>
              </a:rPr>
              <a:t>Office ergonomics is still safety work</a:t>
            </a:r>
            <a:endParaRPr lang="en-US" sz="2800" b="0" u="none" strike="noStrike">
              <a:solidFill>
                <a:srgbClr val="000000"/>
              </a:solidFill>
              <a:effectLst/>
              <a:uFillTx/>
              <a:latin typeface="Arial"/>
            </a:endParaRPr>
          </a:p>
        </p:txBody>
      </p:sp>
      <p:sp>
        <p:nvSpPr>
          <p:cNvPr id="21" name="Shape 2"/>
          <p:cNvSpPr/>
          <p:nvPr/>
        </p:nvSpPr>
        <p:spPr>
          <a:xfrm>
            <a:off x="566640" y="115200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22" name="Shape 3"/>
          <p:cNvSpPr/>
          <p:nvPr/>
        </p:nvSpPr>
        <p:spPr>
          <a:xfrm>
            <a:off x="694800" y="1583100"/>
            <a:ext cx="55080" cy="1295640"/>
          </a:xfrm>
          <a:prstGeom prst="rect">
            <a:avLst/>
          </a:prstGeom>
          <a:solidFill>
            <a:srgbClr val="6FA8A5"/>
          </a:solidFill>
          <a:ln w="12700">
            <a:solidFill>
              <a:srgbClr val="6FA8A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23" name="Text 4"/>
          <p:cNvSpPr/>
          <p:nvPr/>
        </p:nvSpPr>
        <p:spPr>
          <a:xfrm>
            <a:off x="923400" y="1572840"/>
            <a:ext cx="4480200" cy="1298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300" b="1" u="none" strike="noStrike" dirty="0">
                <a:solidFill>
                  <a:srgbClr val="18384A"/>
                </a:solidFill>
                <a:effectLst/>
                <a:uFillTx/>
                <a:latin typeface="Aptos Display"/>
                <a:ea typeface="Aptos Display"/>
              </a:rPr>
              <a:t>Safety teams often recognize industrial hazards — but computer users can become the silent worker group.</a:t>
            </a:r>
            <a:endParaRPr lang="en-US" sz="2300" b="0" u="none" strike="noStrike" dirty="0">
              <a:solidFill>
                <a:srgbClr val="000000"/>
              </a:solidFill>
              <a:effectLst/>
              <a:uFillTx/>
              <a:latin typeface="Arial"/>
            </a:endParaRPr>
          </a:p>
        </p:txBody>
      </p:sp>
      <p:sp>
        <p:nvSpPr>
          <p:cNvPr id="24" name="Text 5"/>
          <p:cNvSpPr/>
          <p:nvPr/>
        </p:nvSpPr>
        <p:spPr>
          <a:xfrm>
            <a:off x="923400" y="2907720"/>
            <a:ext cx="448020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endParaRPr lang="en-US" sz="850" b="0" u="none" strike="noStrike" dirty="0">
              <a:solidFill>
                <a:srgbClr val="000000"/>
              </a:solidFill>
              <a:effectLst/>
              <a:uFillTx/>
              <a:latin typeface="Arial"/>
            </a:endParaRPr>
          </a:p>
        </p:txBody>
      </p:sp>
      <p:sp>
        <p:nvSpPr>
          <p:cNvPr id="25" name="Text 6"/>
          <p:cNvSpPr/>
          <p:nvPr/>
        </p:nvSpPr>
        <p:spPr>
          <a:xfrm>
            <a:off x="6263640" y="1554480"/>
            <a:ext cx="383760" cy="383760"/>
          </a:xfrm>
          <a:prstGeom prst="ellipse">
            <a:avLst/>
          </a:prstGeom>
          <a:solidFill>
            <a:srgbClr val="2F6F8F"/>
          </a:solidFill>
          <a:ln w="0">
            <a:solidFill>
              <a:srgbClr val="2F6F8F"/>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1</a:t>
            </a:r>
            <a:endParaRPr lang="en-US" sz="1500" b="0" u="none" strike="noStrike">
              <a:solidFill>
                <a:srgbClr val="FFFFFF"/>
              </a:solidFill>
              <a:effectLst/>
              <a:uFillTx/>
              <a:latin typeface="Arial"/>
            </a:endParaRPr>
          </a:p>
        </p:txBody>
      </p:sp>
      <p:sp>
        <p:nvSpPr>
          <p:cNvPr id="26" name="Text 7"/>
          <p:cNvSpPr/>
          <p:nvPr/>
        </p:nvSpPr>
        <p:spPr>
          <a:xfrm>
            <a:off x="6766560" y="1545480"/>
            <a:ext cx="44344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dirty="0">
                <a:solidFill>
                  <a:srgbClr val="18384A"/>
                </a:solidFill>
                <a:effectLst/>
                <a:uFillTx/>
                <a:latin typeface="Aptos"/>
                <a:ea typeface="Aptos"/>
              </a:rPr>
              <a:t>Industrial ergonomic </a:t>
            </a:r>
            <a:r>
              <a:rPr lang="en-US" sz="1450" b="1" dirty="0">
                <a:solidFill>
                  <a:srgbClr val="18384A"/>
                </a:solidFill>
                <a:latin typeface="Aptos"/>
                <a:ea typeface="Aptos"/>
              </a:rPr>
              <a:t>risk factors</a:t>
            </a:r>
            <a:r>
              <a:rPr lang="en-US" sz="1450" b="1" u="none" strike="noStrike" dirty="0">
                <a:solidFill>
                  <a:srgbClr val="18384A"/>
                </a:solidFill>
                <a:effectLst/>
                <a:uFillTx/>
                <a:latin typeface="Aptos"/>
                <a:ea typeface="Aptos"/>
              </a:rPr>
              <a:t> - </a:t>
            </a:r>
            <a:r>
              <a:rPr lang="en-US" sz="1450" b="1" dirty="0">
                <a:solidFill>
                  <a:srgbClr val="18384A"/>
                </a:solidFill>
                <a:latin typeface="Aptos"/>
                <a:ea typeface="Aptos"/>
              </a:rPr>
              <a:t>more obvious</a:t>
            </a:r>
            <a:endParaRPr lang="en-US" sz="1450" b="0" u="none" strike="noStrike" dirty="0">
              <a:solidFill>
                <a:srgbClr val="000000"/>
              </a:solidFill>
              <a:effectLst/>
              <a:uFillTx/>
              <a:latin typeface="Arial"/>
            </a:endParaRPr>
          </a:p>
        </p:txBody>
      </p:sp>
      <p:sp>
        <p:nvSpPr>
          <p:cNvPr id="27" name="Text 8"/>
          <p:cNvSpPr/>
          <p:nvPr/>
        </p:nvSpPr>
        <p:spPr>
          <a:xfrm>
            <a:off x="6766560" y="1847160"/>
            <a:ext cx="443448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dirty="0">
                <a:solidFill>
                  <a:srgbClr val="6B7280"/>
                </a:solidFill>
                <a:effectLst/>
                <a:uFillTx/>
                <a:latin typeface="Aptos"/>
                <a:ea typeface="Aptos"/>
              </a:rPr>
              <a:t>Reaching, bending, exertion, </a:t>
            </a:r>
            <a:r>
              <a:rPr lang="en-US" sz="1050" dirty="0">
                <a:solidFill>
                  <a:srgbClr val="6B7280"/>
                </a:solidFill>
                <a:latin typeface="Aptos"/>
                <a:ea typeface="Aptos"/>
              </a:rPr>
              <a:t>lifting – resulting in </a:t>
            </a:r>
            <a:r>
              <a:rPr lang="en-US" sz="1050" b="0" u="none" strike="noStrike" dirty="0">
                <a:solidFill>
                  <a:srgbClr val="6B7280"/>
                </a:solidFill>
                <a:effectLst/>
                <a:uFillTx/>
                <a:latin typeface="Aptos"/>
                <a:ea typeface="Aptos"/>
              </a:rPr>
              <a:t>job rotation</a:t>
            </a:r>
            <a:r>
              <a:rPr lang="en-US" sz="1050" dirty="0">
                <a:solidFill>
                  <a:srgbClr val="6B7280"/>
                </a:solidFill>
                <a:latin typeface="Aptos"/>
                <a:ea typeface="Aptos"/>
              </a:rPr>
              <a:t> or </a:t>
            </a:r>
            <a:r>
              <a:rPr lang="en-US" sz="1050" b="0" u="none" strike="noStrike" dirty="0">
                <a:solidFill>
                  <a:srgbClr val="6B7280"/>
                </a:solidFill>
                <a:effectLst/>
                <a:uFillTx/>
                <a:latin typeface="Aptos"/>
                <a:ea typeface="Aptos"/>
              </a:rPr>
              <a:t>engineering changes are familiar safety territory.</a:t>
            </a:r>
            <a:endParaRPr lang="en-US" sz="1050" b="0" u="none" strike="noStrike" dirty="0">
              <a:solidFill>
                <a:srgbClr val="000000"/>
              </a:solidFill>
              <a:effectLst/>
              <a:uFillTx/>
              <a:latin typeface="Arial"/>
            </a:endParaRPr>
          </a:p>
        </p:txBody>
      </p:sp>
      <p:sp>
        <p:nvSpPr>
          <p:cNvPr id="28" name="Text 9"/>
          <p:cNvSpPr/>
          <p:nvPr/>
        </p:nvSpPr>
        <p:spPr>
          <a:xfrm>
            <a:off x="6263640" y="2514600"/>
            <a:ext cx="383760" cy="383760"/>
          </a:xfrm>
          <a:prstGeom prst="ellipse">
            <a:avLst/>
          </a:prstGeom>
          <a:solidFill>
            <a:srgbClr val="6FA8A5"/>
          </a:solidFill>
          <a:ln w="0">
            <a:solidFill>
              <a:srgbClr val="6FA8A5"/>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2</a:t>
            </a:r>
            <a:endParaRPr lang="en-US" sz="1500" b="0" u="none" strike="noStrike">
              <a:solidFill>
                <a:srgbClr val="FFFFFF"/>
              </a:solidFill>
              <a:effectLst/>
              <a:uFillTx/>
              <a:latin typeface="Arial"/>
            </a:endParaRPr>
          </a:p>
        </p:txBody>
      </p:sp>
      <p:sp>
        <p:nvSpPr>
          <p:cNvPr id="29" name="Text 10"/>
          <p:cNvSpPr/>
          <p:nvPr/>
        </p:nvSpPr>
        <p:spPr>
          <a:xfrm>
            <a:off x="6766560" y="2505600"/>
            <a:ext cx="44344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dirty="0">
                <a:solidFill>
                  <a:srgbClr val="18384A"/>
                </a:solidFill>
                <a:latin typeface="Aptos"/>
                <a:ea typeface="Aptos"/>
              </a:rPr>
              <a:t>Computer based risk factors - subtle</a:t>
            </a:r>
            <a:endParaRPr lang="en-US" sz="1450" b="0" u="none" strike="noStrike" dirty="0">
              <a:solidFill>
                <a:srgbClr val="000000"/>
              </a:solidFill>
              <a:effectLst/>
              <a:uFillTx/>
              <a:latin typeface="Arial"/>
            </a:endParaRPr>
          </a:p>
        </p:txBody>
      </p:sp>
      <p:sp>
        <p:nvSpPr>
          <p:cNvPr id="30" name="Text 11"/>
          <p:cNvSpPr/>
          <p:nvPr/>
        </p:nvSpPr>
        <p:spPr>
          <a:xfrm>
            <a:off x="6766560" y="2807280"/>
            <a:ext cx="443448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dirty="0">
                <a:solidFill>
                  <a:srgbClr val="6B7280"/>
                </a:solidFill>
                <a:effectLst/>
                <a:uFillTx/>
                <a:latin typeface="Aptos"/>
                <a:ea typeface="Aptos"/>
              </a:rPr>
              <a:t>Neck, shoulder, wrist, and hand discomfort may accumulate before anyone </a:t>
            </a:r>
            <a:r>
              <a:rPr lang="en-US" sz="1050" dirty="0">
                <a:solidFill>
                  <a:srgbClr val="6B7280"/>
                </a:solidFill>
                <a:latin typeface="Aptos"/>
                <a:ea typeface="Aptos"/>
              </a:rPr>
              <a:t>notices </a:t>
            </a:r>
            <a:r>
              <a:rPr lang="en-US" sz="1050" b="0" u="none" strike="noStrike" dirty="0">
                <a:solidFill>
                  <a:srgbClr val="6B7280"/>
                </a:solidFill>
                <a:effectLst/>
                <a:uFillTx/>
                <a:latin typeface="Aptos"/>
                <a:ea typeface="Aptos"/>
              </a:rPr>
              <a:t>a safety concern.</a:t>
            </a:r>
            <a:endParaRPr lang="en-US" sz="1050" b="0" u="none" strike="noStrike" dirty="0">
              <a:solidFill>
                <a:srgbClr val="000000"/>
              </a:solidFill>
              <a:effectLst/>
              <a:uFillTx/>
              <a:latin typeface="Arial"/>
            </a:endParaRPr>
          </a:p>
        </p:txBody>
      </p:sp>
      <p:sp>
        <p:nvSpPr>
          <p:cNvPr id="31" name="Text 12"/>
          <p:cNvSpPr/>
          <p:nvPr/>
        </p:nvSpPr>
        <p:spPr>
          <a:xfrm>
            <a:off x="6263640" y="3474720"/>
            <a:ext cx="383760" cy="383760"/>
          </a:xfrm>
          <a:prstGeom prst="ellipse">
            <a:avLst/>
          </a:prstGeom>
          <a:solidFill>
            <a:srgbClr val="7A8B58"/>
          </a:solidFill>
          <a:ln w="0">
            <a:solidFill>
              <a:srgbClr val="7A8B58"/>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3</a:t>
            </a:r>
            <a:endParaRPr lang="en-US" sz="1500" b="0" u="none" strike="noStrike">
              <a:solidFill>
                <a:srgbClr val="FFFFFF"/>
              </a:solidFill>
              <a:effectLst/>
              <a:uFillTx/>
              <a:latin typeface="Arial"/>
            </a:endParaRPr>
          </a:p>
        </p:txBody>
      </p:sp>
      <p:sp>
        <p:nvSpPr>
          <p:cNvPr id="32" name="Text 13"/>
          <p:cNvSpPr/>
          <p:nvPr/>
        </p:nvSpPr>
        <p:spPr>
          <a:xfrm>
            <a:off x="6766560" y="3465720"/>
            <a:ext cx="44344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dirty="0">
                <a:solidFill>
                  <a:srgbClr val="18384A"/>
                </a:solidFill>
                <a:latin typeface="Aptos"/>
              </a:rPr>
              <a:t>Know what to look for</a:t>
            </a:r>
            <a:endParaRPr lang="en-US" sz="1450" b="0" u="none" strike="noStrike" dirty="0">
              <a:solidFill>
                <a:srgbClr val="000000"/>
              </a:solidFill>
              <a:effectLst/>
              <a:uFillTx/>
              <a:latin typeface="Arial"/>
            </a:endParaRPr>
          </a:p>
        </p:txBody>
      </p:sp>
      <p:sp>
        <p:nvSpPr>
          <p:cNvPr id="33" name="Text 14"/>
          <p:cNvSpPr/>
          <p:nvPr/>
        </p:nvSpPr>
        <p:spPr>
          <a:xfrm>
            <a:off x="6766560" y="3767400"/>
            <a:ext cx="443448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dirty="0">
                <a:solidFill>
                  <a:srgbClr val="6B7280"/>
                </a:solidFill>
                <a:effectLst/>
                <a:uFillTx/>
                <a:latin typeface="Aptos"/>
                <a:ea typeface="Aptos"/>
              </a:rPr>
              <a:t>Identify risk factors quickly and adjust the workstation to the worker.</a:t>
            </a:r>
            <a:endParaRPr lang="en-US" sz="1050" b="0" u="none" strike="noStrike" dirty="0">
              <a:solidFill>
                <a:srgbClr val="000000"/>
              </a:solidFill>
              <a:effectLst/>
              <a:uFillTx/>
              <a:latin typeface="Arial"/>
            </a:endParaRPr>
          </a:p>
        </p:txBody>
      </p:sp>
      <p:sp>
        <p:nvSpPr>
          <p:cNvPr id="34" name="Text 15"/>
          <p:cNvSpPr/>
          <p:nvPr/>
        </p:nvSpPr>
        <p:spPr>
          <a:xfrm>
            <a:off x="749880" y="5248800"/>
            <a:ext cx="109692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900" b="1" u="none" strike="noStrike">
                <a:solidFill>
                  <a:srgbClr val="2F6F8F"/>
                </a:solidFill>
                <a:effectLst/>
                <a:uFillTx/>
                <a:latin typeface="Aptos"/>
                <a:ea typeface="Aptos"/>
              </a:rPr>
              <a:t>Key idea</a:t>
            </a:r>
            <a:endParaRPr lang="en-US" sz="900" b="0" u="none" strike="noStrike">
              <a:solidFill>
                <a:srgbClr val="000000"/>
              </a:solidFill>
              <a:effectLst/>
              <a:uFillTx/>
              <a:latin typeface="Arial"/>
            </a:endParaRPr>
          </a:p>
        </p:txBody>
      </p:sp>
      <p:sp>
        <p:nvSpPr>
          <p:cNvPr id="35" name="Text 16"/>
          <p:cNvSpPr/>
          <p:nvPr/>
        </p:nvSpPr>
        <p:spPr>
          <a:xfrm>
            <a:off x="749880" y="5532120"/>
            <a:ext cx="10195488"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defTabSz="914400">
              <a:lnSpc>
                <a:spcPct val="100000"/>
              </a:lnSpc>
              <a:tabLst>
                <a:tab pos="0" algn="l"/>
              </a:tabLst>
            </a:pPr>
            <a:r>
              <a:rPr lang="en-US" sz="2100" b="1" u="none" strike="noStrike" dirty="0">
                <a:solidFill>
                  <a:srgbClr val="18384A"/>
                </a:solidFill>
                <a:effectLst/>
                <a:uFillTx/>
                <a:latin typeface="Aptos"/>
              </a:rPr>
              <a:t>Computer work may look low-risk, but </a:t>
            </a:r>
            <a:r>
              <a:rPr lang="en-US" sz="2100" b="1" dirty="0">
                <a:solidFill>
                  <a:srgbClr val="FF0000"/>
                </a:solidFill>
                <a:latin typeface="Aptos"/>
              </a:rPr>
              <a:t>sustained awkward </a:t>
            </a:r>
            <a:r>
              <a:rPr lang="en-US" sz="2100" b="1" u="none" strike="noStrike" dirty="0">
                <a:solidFill>
                  <a:srgbClr val="FF0000"/>
                </a:solidFill>
                <a:effectLst/>
                <a:uFillTx/>
                <a:latin typeface="Aptos"/>
              </a:rPr>
              <a:t>posture + frequency </a:t>
            </a:r>
            <a:r>
              <a:rPr lang="en-US" sz="2100" b="1" u="none" strike="noStrike" dirty="0">
                <a:solidFill>
                  <a:srgbClr val="18384A"/>
                </a:solidFill>
                <a:effectLst/>
                <a:uFillTx/>
                <a:latin typeface="Aptos"/>
              </a:rPr>
              <a:t>can create unrecognized risk factors.</a:t>
            </a:r>
            <a:endParaRPr lang="en-US" sz="2100" b="0" u="none" strike="noStrike" dirty="0">
              <a:solidFill>
                <a:srgbClr val="000000"/>
              </a:solidFill>
              <a:effectLst/>
              <a:uFillTx/>
              <a:latin typeface="Arial"/>
            </a:endParaRPr>
          </a:p>
        </p:txBody>
      </p:sp>
      <p:sp>
        <p:nvSpPr>
          <p:cNvPr id="36" name="Text 17"/>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37" name="Text 18"/>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02</a:t>
            </a:r>
            <a:endParaRPr lang="en-US" sz="750" b="0" u="none" strike="noStrike">
              <a:solidFill>
                <a:srgbClr val="000000"/>
              </a:solidFill>
              <a:effectLst/>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3EA"/>
        </a:solidFill>
        <a:effectLst/>
      </p:bgPr>
    </p:bg>
    <p:spTree>
      <p:nvGrpSpPr>
        <p:cNvPr id="1" name=""/>
        <p:cNvGrpSpPr/>
        <p:nvPr/>
      </p:nvGrpSpPr>
      <p:grpSpPr>
        <a:xfrm>
          <a:off x="0" y="0"/>
          <a:ext cx="0" cy="0"/>
          <a:chOff x="0" y="0"/>
          <a:chExt cx="0" cy="0"/>
        </a:xfrm>
      </p:grpSpPr>
      <p:sp>
        <p:nvSpPr>
          <p:cNvPr id="38" name="Text 0"/>
          <p:cNvSpPr/>
          <p:nvPr/>
        </p:nvSpPr>
        <p:spPr>
          <a:xfrm>
            <a:off x="567000" y="15552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rPr>
              <a:t>OLDER FIXED EQUIPMENT</a:t>
            </a:r>
            <a:endParaRPr lang="en-US" sz="850" b="0" u="none" strike="noStrike">
              <a:solidFill>
                <a:srgbClr val="000000"/>
              </a:solidFill>
              <a:effectLst/>
              <a:uFillTx/>
              <a:latin typeface="Arial"/>
            </a:endParaRPr>
          </a:p>
        </p:txBody>
      </p:sp>
      <p:sp>
        <p:nvSpPr>
          <p:cNvPr id="39" name="Text 1"/>
          <p:cNvSpPr/>
          <p:nvPr/>
        </p:nvSpPr>
        <p:spPr>
          <a:xfrm>
            <a:off x="567000" y="420480"/>
            <a:ext cx="813780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8384A"/>
                </a:solidFill>
                <a:effectLst/>
                <a:uFillTx/>
                <a:latin typeface="Aptos Display"/>
                <a:ea typeface="Aptos Display"/>
              </a:rPr>
              <a:t>The fixed workstation problem</a:t>
            </a:r>
            <a:endParaRPr lang="en-US" sz="2800" b="0" u="none" strike="noStrike">
              <a:solidFill>
                <a:srgbClr val="000000"/>
              </a:solidFill>
              <a:effectLst/>
              <a:uFillTx/>
              <a:latin typeface="Arial"/>
            </a:endParaRPr>
          </a:p>
        </p:txBody>
      </p:sp>
      <p:sp>
        <p:nvSpPr>
          <p:cNvPr id="40" name="Shape 2"/>
          <p:cNvSpPr/>
          <p:nvPr/>
        </p:nvSpPr>
        <p:spPr>
          <a:xfrm>
            <a:off x="566640" y="115200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41" name="Text 20"/>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42" name="Text 21"/>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03</a:t>
            </a:r>
            <a:endParaRPr lang="en-US" sz="750" b="0" u="none" strike="noStrike">
              <a:solidFill>
                <a:srgbClr val="000000"/>
              </a:solidFill>
              <a:effectLst/>
              <a:uFillTx/>
              <a:latin typeface="Arial"/>
            </a:endParaRPr>
          </a:p>
        </p:txBody>
      </p:sp>
      <p:pic>
        <p:nvPicPr>
          <p:cNvPr id="43" name="Picture 24" descr="_crop_7631688828.jpg"/>
          <p:cNvPicPr/>
          <p:nvPr/>
        </p:nvPicPr>
        <p:blipFill>
          <a:blip r:embed="rId3"/>
          <a:stretch/>
        </p:blipFill>
        <p:spPr>
          <a:xfrm>
            <a:off x="676800" y="1389960"/>
            <a:ext cx="3885840" cy="4525920"/>
          </a:xfrm>
          <a:prstGeom prst="rect">
            <a:avLst/>
          </a:prstGeom>
          <a:noFill/>
          <a:ln w="0">
            <a:noFill/>
          </a:ln>
        </p:spPr>
      </p:pic>
      <p:sp>
        <p:nvSpPr>
          <p:cNvPr id="44" name="Rounded Rectangle 25"/>
          <p:cNvSpPr/>
          <p:nvPr/>
        </p:nvSpPr>
        <p:spPr>
          <a:xfrm>
            <a:off x="768240" y="5403960"/>
            <a:ext cx="3702960" cy="429480"/>
          </a:xfrm>
          <a:prstGeom prst="roundRect">
            <a:avLst>
              <a:gd name="adj" fmla="val 16667"/>
            </a:avLst>
          </a:prstGeom>
          <a:solidFill>
            <a:srgbClr val="18384A"/>
          </a:solidFill>
          <a:ln w="12700">
            <a:solidFill>
              <a:srgbClr val="18384A"/>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350" b="1" u="none" strike="noStrike">
                <a:solidFill>
                  <a:srgbClr val="FFFFFF"/>
                </a:solidFill>
                <a:effectLst/>
                <a:uFillTx/>
                <a:latin typeface="Aptos"/>
              </a:rPr>
              <a:t>The workforce spans a wide range of body sizes.</a:t>
            </a:r>
            <a:endParaRPr lang="en-US" sz="1350" b="0" u="none" strike="noStrike">
              <a:solidFill>
                <a:srgbClr val="FFFFFF"/>
              </a:solidFill>
              <a:effectLst/>
              <a:uFillTx/>
              <a:latin typeface="Arial"/>
            </a:endParaRPr>
          </a:p>
        </p:txBody>
      </p:sp>
      <p:sp>
        <p:nvSpPr>
          <p:cNvPr id="45" name="TextBox 26"/>
          <p:cNvSpPr/>
          <p:nvPr/>
        </p:nvSpPr>
        <p:spPr>
          <a:xfrm>
            <a:off x="4892040" y="1463040"/>
            <a:ext cx="6126480" cy="732363"/>
          </a:xfrm>
          <a:prstGeom prst="rect">
            <a:avLst/>
          </a:prstGeom>
          <a:noFill/>
          <a:ln w="0">
            <a:noFill/>
          </a:ln>
        </p:spPr>
        <p:style>
          <a:lnRef idx="0">
            <a:scrgbClr r="0" g="0" b="0"/>
          </a:lnRef>
          <a:fillRef idx="0">
            <a:scrgbClr r="0" g="0" b="0"/>
          </a:fillRef>
          <a:effectRef idx="0">
            <a:scrgbClr r="0" g="0" b="0"/>
          </a:effectRef>
          <a:fontRef idx="minor"/>
        </p:style>
        <p:txBody>
          <a:bodyPr wrap="square" lIns="27360" tIns="27360" rIns="27360" bIns="27360" anchor="t">
            <a:spAutoFit/>
          </a:bodyPr>
          <a:lstStyle/>
          <a:p>
            <a:pPr defTabSz="914400">
              <a:lnSpc>
                <a:spcPct val="100000"/>
              </a:lnSpc>
            </a:pPr>
            <a:r>
              <a:rPr lang="en-US" sz="2200" b="1" dirty="0">
                <a:solidFill>
                  <a:srgbClr val="18384A"/>
                </a:solidFill>
                <a:latin typeface="Aptos Display"/>
              </a:rPr>
              <a:t>F</a:t>
            </a:r>
            <a:r>
              <a:rPr lang="en-US" sz="2200" b="1" u="none" strike="noStrike" dirty="0">
                <a:solidFill>
                  <a:srgbClr val="18384A"/>
                </a:solidFill>
                <a:effectLst/>
                <a:uFillTx/>
                <a:latin typeface="Aptos Display"/>
              </a:rPr>
              <a:t>ixed-height desks/tables </a:t>
            </a:r>
            <a:r>
              <a:rPr lang="en-US" sz="2200" b="1" dirty="0">
                <a:solidFill>
                  <a:srgbClr val="18384A"/>
                </a:solidFill>
                <a:latin typeface="Aptos Display"/>
              </a:rPr>
              <a:t>are</a:t>
            </a:r>
            <a:r>
              <a:rPr lang="en-US" sz="2200" b="1" u="none" strike="noStrike" dirty="0">
                <a:solidFill>
                  <a:srgbClr val="18384A"/>
                </a:solidFill>
                <a:effectLst/>
                <a:uFillTx/>
                <a:latin typeface="Aptos Display"/>
              </a:rPr>
              <a:t> </a:t>
            </a:r>
            <a:r>
              <a:rPr lang="en-US" sz="2200" b="1" dirty="0">
                <a:solidFill>
                  <a:srgbClr val="18384A"/>
                </a:solidFill>
                <a:latin typeface="Aptos Display"/>
              </a:rPr>
              <a:t>typically </a:t>
            </a:r>
            <a:r>
              <a:rPr lang="en-US" sz="2200" b="1" u="none" strike="noStrike" dirty="0">
                <a:solidFill>
                  <a:srgbClr val="18384A"/>
                </a:solidFill>
                <a:effectLst/>
                <a:uFillTx/>
                <a:latin typeface="Aptos Display"/>
              </a:rPr>
              <a:t>a standard </a:t>
            </a:r>
          </a:p>
          <a:p>
            <a:pPr defTabSz="914400">
              <a:lnSpc>
                <a:spcPct val="100000"/>
              </a:lnSpc>
            </a:pPr>
            <a:r>
              <a:rPr lang="en-US" sz="2200" b="1" u="none" strike="noStrike" dirty="0">
                <a:solidFill>
                  <a:srgbClr val="18384A"/>
                </a:solidFill>
                <a:effectLst/>
                <a:uFillTx/>
                <a:latin typeface="Aptos Display"/>
              </a:rPr>
              <a:t>29" </a:t>
            </a:r>
            <a:r>
              <a:rPr lang="en-US" sz="2200" b="1" dirty="0">
                <a:solidFill>
                  <a:srgbClr val="18384A"/>
                </a:solidFill>
                <a:latin typeface="Aptos Display"/>
              </a:rPr>
              <a:t>height</a:t>
            </a:r>
            <a:r>
              <a:rPr lang="en-US" sz="2200" b="1" u="none" strike="noStrike" dirty="0">
                <a:solidFill>
                  <a:srgbClr val="18384A"/>
                </a:solidFill>
                <a:effectLst/>
                <a:uFillTx/>
                <a:latin typeface="Aptos Display"/>
              </a:rPr>
              <a:t>.</a:t>
            </a:r>
            <a:endParaRPr lang="en-US" sz="2200" b="0" u="none" strike="noStrike" dirty="0">
              <a:solidFill>
                <a:srgbClr val="000000"/>
              </a:solidFill>
              <a:effectLst/>
              <a:uFillTx/>
              <a:latin typeface="Arial"/>
            </a:endParaRPr>
          </a:p>
        </p:txBody>
      </p:sp>
      <p:sp>
        <p:nvSpPr>
          <p:cNvPr id="46" name="TextBox 27"/>
          <p:cNvSpPr/>
          <p:nvPr/>
        </p:nvSpPr>
        <p:spPr>
          <a:xfrm>
            <a:off x="4892040" y="2221920"/>
            <a:ext cx="5943240" cy="293781"/>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550" b="0" u="none" strike="noStrike" dirty="0">
                <a:solidFill>
                  <a:srgbClr val="6B7280"/>
                </a:solidFill>
                <a:effectLst/>
                <a:uFillTx/>
                <a:latin typeface="Aptos"/>
              </a:rPr>
              <a:t>This requires several workarounds to fit </a:t>
            </a:r>
            <a:r>
              <a:rPr lang="en-US" sz="1550" dirty="0">
                <a:solidFill>
                  <a:srgbClr val="6B7280"/>
                </a:solidFill>
                <a:latin typeface="Aptos"/>
              </a:rPr>
              <a:t>different sized </a:t>
            </a:r>
            <a:r>
              <a:rPr lang="en-US" sz="1550" b="0" u="none" strike="noStrike" dirty="0">
                <a:solidFill>
                  <a:srgbClr val="6B7280"/>
                </a:solidFill>
                <a:effectLst/>
                <a:uFillTx/>
                <a:latin typeface="Aptos"/>
              </a:rPr>
              <a:t>workers.</a:t>
            </a:r>
            <a:endParaRPr lang="en-US" sz="1550" b="0" u="none" strike="noStrike" dirty="0">
              <a:solidFill>
                <a:srgbClr val="000000"/>
              </a:solidFill>
              <a:effectLst/>
              <a:uFillTx/>
              <a:latin typeface="Arial"/>
            </a:endParaRPr>
          </a:p>
        </p:txBody>
      </p:sp>
      <p:sp>
        <p:nvSpPr>
          <p:cNvPr id="47" name="Oval 28"/>
          <p:cNvSpPr/>
          <p:nvPr/>
        </p:nvSpPr>
        <p:spPr>
          <a:xfrm>
            <a:off x="4892040" y="2853000"/>
            <a:ext cx="383760" cy="383760"/>
          </a:xfrm>
          <a:prstGeom prst="ellipse">
            <a:avLst/>
          </a:prstGeom>
          <a:solidFill>
            <a:srgbClr val="2F6F8F"/>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500" b="1" u="none" strike="noStrike">
                <a:solidFill>
                  <a:srgbClr val="FFFFFF"/>
                </a:solidFill>
                <a:effectLst/>
                <a:uFillTx/>
                <a:latin typeface="Aptos Display"/>
              </a:rPr>
              <a:t>1</a:t>
            </a:r>
            <a:endParaRPr lang="en-US" sz="1500" b="0" u="none" strike="noStrike">
              <a:solidFill>
                <a:srgbClr val="FFFFFF"/>
              </a:solidFill>
              <a:effectLst/>
              <a:uFillTx/>
              <a:latin typeface="Arial"/>
            </a:endParaRPr>
          </a:p>
        </p:txBody>
      </p:sp>
      <p:sp>
        <p:nvSpPr>
          <p:cNvPr id="48" name="TextBox 29"/>
          <p:cNvSpPr/>
          <p:nvPr/>
        </p:nvSpPr>
        <p:spPr>
          <a:xfrm>
            <a:off x="5413320" y="2834640"/>
            <a:ext cx="4937400" cy="25560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500" b="1" u="none" strike="noStrike">
                <a:solidFill>
                  <a:srgbClr val="18384A"/>
                </a:solidFill>
                <a:effectLst/>
                <a:uFillTx/>
                <a:latin typeface="Aptos"/>
              </a:rPr>
              <a:t>Taller worker</a:t>
            </a:r>
            <a:endParaRPr lang="en-US" sz="1500" b="0" u="none" strike="noStrike">
              <a:solidFill>
                <a:srgbClr val="000000"/>
              </a:solidFill>
              <a:effectLst/>
              <a:uFillTx/>
              <a:latin typeface="Arial"/>
            </a:endParaRPr>
          </a:p>
        </p:txBody>
      </p:sp>
      <p:sp>
        <p:nvSpPr>
          <p:cNvPr id="49" name="TextBox 30"/>
          <p:cNvSpPr/>
          <p:nvPr/>
        </p:nvSpPr>
        <p:spPr>
          <a:xfrm>
            <a:off x="5413320" y="3136320"/>
            <a:ext cx="5074560" cy="38376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250" b="0" u="none" strike="noStrike">
                <a:solidFill>
                  <a:srgbClr val="6B7280"/>
                </a:solidFill>
                <a:effectLst/>
                <a:uFillTx/>
                <a:latin typeface="Aptos"/>
              </a:rPr>
              <a:t>Raise the fixed desk and provide a tall chair.</a:t>
            </a:r>
            <a:endParaRPr lang="en-US" sz="1250" b="0" u="none" strike="noStrike">
              <a:solidFill>
                <a:srgbClr val="000000"/>
              </a:solidFill>
              <a:effectLst/>
              <a:uFillTx/>
              <a:latin typeface="Arial"/>
            </a:endParaRPr>
          </a:p>
        </p:txBody>
      </p:sp>
      <p:sp>
        <p:nvSpPr>
          <p:cNvPr id="50" name="Oval 31"/>
          <p:cNvSpPr/>
          <p:nvPr/>
        </p:nvSpPr>
        <p:spPr>
          <a:xfrm>
            <a:off x="4892040" y="3794760"/>
            <a:ext cx="383760" cy="383760"/>
          </a:xfrm>
          <a:prstGeom prst="ellipse">
            <a:avLst/>
          </a:prstGeom>
          <a:solidFill>
            <a:srgbClr val="6FA8A5"/>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500" b="1" u="none" strike="noStrike">
                <a:solidFill>
                  <a:srgbClr val="FFFFFF"/>
                </a:solidFill>
                <a:effectLst/>
                <a:uFillTx/>
                <a:latin typeface="Aptos Display"/>
              </a:rPr>
              <a:t>2</a:t>
            </a:r>
            <a:endParaRPr lang="en-US" sz="1500" b="0" u="none" strike="noStrike">
              <a:solidFill>
                <a:srgbClr val="FFFFFF"/>
              </a:solidFill>
              <a:effectLst/>
              <a:uFillTx/>
              <a:latin typeface="Arial"/>
            </a:endParaRPr>
          </a:p>
        </p:txBody>
      </p:sp>
      <p:sp>
        <p:nvSpPr>
          <p:cNvPr id="51" name="TextBox 32"/>
          <p:cNvSpPr/>
          <p:nvPr/>
        </p:nvSpPr>
        <p:spPr>
          <a:xfrm>
            <a:off x="5413320" y="3776400"/>
            <a:ext cx="4937400" cy="25560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500" b="1" u="none" strike="noStrike">
                <a:solidFill>
                  <a:srgbClr val="18384A"/>
                </a:solidFill>
                <a:effectLst/>
                <a:uFillTx/>
                <a:latin typeface="Aptos"/>
              </a:rPr>
              <a:t>Shorter worker</a:t>
            </a:r>
            <a:endParaRPr lang="en-US" sz="1500" b="0" u="none" strike="noStrike">
              <a:solidFill>
                <a:srgbClr val="000000"/>
              </a:solidFill>
              <a:effectLst/>
              <a:uFillTx/>
              <a:latin typeface="Arial"/>
            </a:endParaRPr>
          </a:p>
        </p:txBody>
      </p:sp>
      <p:sp>
        <p:nvSpPr>
          <p:cNvPr id="52" name="TextBox 33"/>
          <p:cNvSpPr/>
          <p:nvPr/>
        </p:nvSpPr>
        <p:spPr>
          <a:xfrm>
            <a:off x="5413320" y="4078080"/>
            <a:ext cx="5074560" cy="38376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250" b="0" u="none" strike="noStrike">
                <a:solidFill>
                  <a:srgbClr val="6B7280"/>
                </a:solidFill>
                <a:effectLst/>
                <a:uFillTx/>
                <a:latin typeface="Aptos"/>
              </a:rPr>
              <a:t>Add a keyboard tray, tall chair, and footrest.</a:t>
            </a:r>
            <a:endParaRPr lang="en-US" sz="1250" b="0" u="none" strike="noStrike">
              <a:solidFill>
                <a:srgbClr val="000000"/>
              </a:solidFill>
              <a:effectLst/>
              <a:uFillTx/>
              <a:latin typeface="Arial"/>
            </a:endParaRPr>
          </a:p>
        </p:txBody>
      </p:sp>
      <p:sp>
        <p:nvSpPr>
          <p:cNvPr id="53" name="Rounded Rectangle 34"/>
          <p:cNvSpPr/>
          <p:nvPr/>
        </p:nvSpPr>
        <p:spPr>
          <a:xfrm>
            <a:off x="4892040" y="4892040"/>
            <a:ext cx="6382440" cy="895680"/>
          </a:xfrm>
          <a:prstGeom prst="roundRect">
            <a:avLst>
              <a:gd name="adj" fmla="val 16667"/>
            </a:avLst>
          </a:prstGeom>
          <a:solidFill>
            <a:srgbClr val="EEF4F5"/>
          </a:solidFill>
          <a:ln w="12700">
            <a:solidFill>
              <a:srgbClr val="EEF4F5"/>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500" b="1" u="none" strike="noStrike" dirty="0">
                <a:solidFill>
                  <a:srgbClr val="18384A"/>
                </a:solidFill>
                <a:effectLst/>
                <a:uFillTx/>
                <a:latin typeface="Aptos"/>
              </a:rPr>
              <a:t>The Catch: The setup must be reconfigured with each worker turnover</a:t>
            </a:r>
            <a:endParaRPr lang="en-US" sz="1500" b="0" u="none" strike="noStrike" dirty="0">
              <a:solidFill>
                <a:srgbClr val="000000"/>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4" name="Image 0" descr="/mnt/data/a_clean_modern_professional_office_ergonomics_in_batch_4.png"/>
          <p:cNvPicPr/>
          <p:nvPr/>
        </p:nvPicPr>
        <p:blipFill>
          <a:blip r:embed="rId3"/>
          <a:stretch/>
        </p:blipFill>
        <p:spPr>
          <a:xfrm>
            <a:off x="0" y="0"/>
            <a:ext cx="12191400" cy="6857640"/>
          </a:xfrm>
          <a:prstGeom prst="rect">
            <a:avLst/>
          </a:prstGeom>
          <a:noFill/>
          <a:ln w="0">
            <a:noFill/>
          </a:ln>
        </p:spPr>
      </p:pic>
      <p:sp>
        <p:nvSpPr>
          <p:cNvPr id="55" name="Shape 0"/>
          <p:cNvSpPr/>
          <p:nvPr/>
        </p:nvSpPr>
        <p:spPr>
          <a:xfrm>
            <a:off x="0" y="4005000"/>
            <a:ext cx="12191400" cy="2852640"/>
          </a:xfrm>
          <a:prstGeom prst="rect">
            <a:avLst/>
          </a:prstGeom>
          <a:solidFill>
            <a:srgbClr val="F7F3EA"/>
          </a:solidFill>
          <a:ln w="12700">
            <a:solidFill>
              <a:srgbClr val="333333">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dirty="0">
              <a:solidFill>
                <a:schemeClr val="dk1"/>
              </a:solidFill>
              <a:effectLst/>
              <a:uFillTx/>
              <a:latin typeface="Aptos"/>
            </a:endParaRPr>
          </a:p>
        </p:txBody>
      </p:sp>
      <p:sp>
        <p:nvSpPr>
          <p:cNvPr id="56" name="Text 1"/>
          <p:cNvSpPr/>
          <p:nvPr/>
        </p:nvSpPr>
        <p:spPr>
          <a:xfrm>
            <a:off x="567000" y="409644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ea typeface="Aptos"/>
              </a:rPr>
              <a:t>HATS: THE GAME CHANGER</a:t>
            </a:r>
            <a:endParaRPr lang="en-US" sz="850" b="0" u="none" strike="noStrike">
              <a:solidFill>
                <a:srgbClr val="000000"/>
              </a:solidFill>
              <a:effectLst/>
              <a:uFillTx/>
              <a:latin typeface="Arial"/>
            </a:endParaRPr>
          </a:p>
        </p:txBody>
      </p:sp>
      <p:sp>
        <p:nvSpPr>
          <p:cNvPr id="57" name="Text 2"/>
          <p:cNvSpPr/>
          <p:nvPr/>
        </p:nvSpPr>
        <p:spPr>
          <a:xfrm>
            <a:off x="567000" y="4361760"/>
            <a:ext cx="8137800" cy="493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dirty="0">
                <a:solidFill>
                  <a:srgbClr val="18384A"/>
                </a:solidFill>
                <a:effectLst/>
                <a:uFillTx/>
                <a:latin typeface="Aptos Display"/>
                <a:ea typeface="Aptos Display"/>
              </a:rPr>
              <a:t>Height adjustable tables changed the conversation</a:t>
            </a:r>
            <a:endParaRPr lang="en-US" sz="2800" b="0" u="none" strike="noStrike" dirty="0">
              <a:solidFill>
                <a:srgbClr val="000000"/>
              </a:solidFill>
              <a:effectLst/>
              <a:uFillTx/>
              <a:latin typeface="Arial"/>
            </a:endParaRPr>
          </a:p>
        </p:txBody>
      </p:sp>
      <p:sp>
        <p:nvSpPr>
          <p:cNvPr id="58" name="Shape 3"/>
          <p:cNvSpPr/>
          <p:nvPr/>
        </p:nvSpPr>
        <p:spPr>
          <a:xfrm>
            <a:off x="566640" y="501984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59" name="Text 4"/>
          <p:cNvSpPr/>
          <p:nvPr/>
        </p:nvSpPr>
        <p:spPr>
          <a:xfrm>
            <a:off x="658440" y="5394960"/>
            <a:ext cx="4800240" cy="6580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800" b="0" u="none" strike="noStrike" dirty="0">
                <a:solidFill>
                  <a:srgbClr val="18384A"/>
                </a:solidFill>
                <a:effectLst/>
                <a:uFillTx/>
                <a:latin typeface="Aptos"/>
              </a:rPr>
              <a:t>A height-adjustable table allows a custom height for every worker</a:t>
            </a:r>
            <a:endParaRPr lang="en-US" sz="1800" b="0" u="none" strike="noStrike" dirty="0">
              <a:solidFill>
                <a:srgbClr val="000000"/>
              </a:solidFill>
              <a:effectLst/>
              <a:uFillTx/>
              <a:latin typeface="Arial"/>
            </a:endParaRPr>
          </a:p>
        </p:txBody>
      </p:sp>
      <p:sp>
        <p:nvSpPr>
          <p:cNvPr id="60" name="Text 5"/>
          <p:cNvSpPr/>
          <p:nvPr/>
        </p:nvSpPr>
        <p:spPr>
          <a:xfrm>
            <a:off x="5989320" y="5139000"/>
            <a:ext cx="383760" cy="383760"/>
          </a:xfrm>
          <a:prstGeom prst="ellipse">
            <a:avLst/>
          </a:prstGeom>
          <a:solidFill>
            <a:srgbClr val="2F6F8F"/>
          </a:solidFill>
          <a:ln w="0">
            <a:solidFill>
              <a:srgbClr val="2F6F8F"/>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1</a:t>
            </a:r>
            <a:endParaRPr lang="en-US" sz="1500" b="0" u="none" strike="noStrike">
              <a:solidFill>
                <a:srgbClr val="FFFFFF"/>
              </a:solidFill>
              <a:effectLst/>
              <a:uFillTx/>
              <a:latin typeface="Arial"/>
            </a:endParaRPr>
          </a:p>
        </p:txBody>
      </p:sp>
      <p:sp>
        <p:nvSpPr>
          <p:cNvPr id="61" name="Text 6"/>
          <p:cNvSpPr/>
          <p:nvPr/>
        </p:nvSpPr>
        <p:spPr>
          <a:xfrm>
            <a:off x="6492240" y="5129640"/>
            <a:ext cx="210276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defTabSz="914400">
              <a:lnSpc>
                <a:spcPct val="100000"/>
              </a:lnSpc>
              <a:tabLst>
                <a:tab pos="0" algn="l"/>
              </a:tabLst>
            </a:pPr>
            <a:r>
              <a:rPr lang="en-US" sz="1450" b="1" u="none" strike="noStrike">
                <a:solidFill>
                  <a:srgbClr val="18384A"/>
                </a:solidFill>
                <a:effectLst/>
                <a:uFillTx/>
                <a:latin typeface="Aptos"/>
                <a:ea typeface="Aptos"/>
              </a:rPr>
              <a:t>Fit changes with the worker</a:t>
            </a:r>
            <a:endParaRPr lang="en-US" sz="1450" b="0" u="none" strike="noStrike">
              <a:solidFill>
                <a:srgbClr val="000000"/>
              </a:solidFill>
              <a:effectLst/>
              <a:uFillTx/>
              <a:latin typeface="Arial"/>
            </a:endParaRPr>
          </a:p>
        </p:txBody>
      </p:sp>
      <p:sp>
        <p:nvSpPr>
          <p:cNvPr id="62" name="Text 7"/>
          <p:cNvSpPr/>
          <p:nvPr/>
        </p:nvSpPr>
        <p:spPr>
          <a:xfrm>
            <a:off x="6492240" y="5431680"/>
            <a:ext cx="21027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a:solidFill>
                  <a:srgbClr val="6B7280"/>
                </a:solidFill>
                <a:effectLst/>
                <a:uFillTx/>
                <a:latin typeface="Aptos"/>
                <a:ea typeface="Aptos"/>
              </a:rPr>
              <a:t>Re-adjust when people move roles or share a workstation.</a:t>
            </a:r>
            <a:endParaRPr lang="en-US" sz="1050" b="0" u="none" strike="noStrike">
              <a:solidFill>
                <a:srgbClr val="000000"/>
              </a:solidFill>
              <a:effectLst/>
              <a:uFillTx/>
              <a:latin typeface="Arial"/>
            </a:endParaRPr>
          </a:p>
        </p:txBody>
      </p:sp>
      <p:sp>
        <p:nvSpPr>
          <p:cNvPr id="63" name="Text 8"/>
          <p:cNvSpPr/>
          <p:nvPr/>
        </p:nvSpPr>
        <p:spPr>
          <a:xfrm>
            <a:off x="8732520" y="5139000"/>
            <a:ext cx="383760" cy="383760"/>
          </a:xfrm>
          <a:prstGeom prst="ellipse">
            <a:avLst/>
          </a:prstGeom>
          <a:solidFill>
            <a:srgbClr val="6FA8A5"/>
          </a:solidFill>
          <a:ln w="0">
            <a:solidFill>
              <a:srgbClr val="6FA8A5"/>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2</a:t>
            </a:r>
            <a:endParaRPr lang="en-US" sz="1500" b="0" u="none" strike="noStrike">
              <a:solidFill>
                <a:srgbClr val="FFFFFF"/>
              </a:solidFill>
              <a:effectLst/>
              <a:uFillTx/>
              <a:latin typeface="Arial"/>
            </a:endParaRPr>
          </a:p>
        </p:txBody>
      </p:sp>
      <p:sp>
        <p:nvSpPr>
          <p:cNvPr id="64" name="Text 9"/>
          <p:cNvSpPr/>
          <p:nvPr/>
        </p:nvSpPr>
        <p:spPr>
          <a:xfrm>
            <a:off x="9235440" y="5129640"/>
            <a:ext cx="210276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defTabSz="914400">
              <a:lnSpc>
                <a:spcPct val="100000"/>
              </a:lnSpc>
              <a:tabLst>
                <a:tab pos="0" algn="l"/>
              </a:tabLst>
            </a:pPr>
            <a:r>
              <a:rPr lang="en-US" sz="1450" b="1" u="none" strike="noStrike">
                <a:solidFill>
                  <a:srgbClr val="18384A"/>
                </a:solidFill>
                <a:effectLst/>
                <a:uFillTx/>
                <a:latin typeface="Aptos"/>
                <a:ea typeface="Aptos"/>
              </a:rPr>
              <a:t>Comfort improves quickly</a:t>
            </a:r>
            <a:endParaRPr lang="en-US" sz="1450" b="0" u="none" strike="noStrike">
              <a:solidFill>
                <a:srgbClr val="000000"/>
              </a:solidFill>
              <a:effectLst/>
              <a:uFillTx/>
              <a:latin typeface="Arial"/>
            </a:endParaRPr>
          </a:p>
        </p:txBody>
      </p:sp>
      <p:sp>
        <p:nvSpPr>
          <p:cNvPr id="65" name="Text 10"/>
          <p:cNvSpPr/>
          <p:nvPr/>
        </p:nvSpPr>
        <p:spPr>
          <a:xfrm>
            <a:off x="9235440" y="5431680"/>
            <a:ext cx="210276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dirty="0">
                <a:solidFill>
                  <a:srgbClr val="6B7280"/>
                </a:solidFill>
                <a:effectLst/>
                <a:uFillTx/>
                <a:latin typeface="Aptos"/>
                <a:ea typeface="Aptos"/>
              </a:rPr>
              <a:t>People notice when strain drops.</a:t>
            </a:r>
            <a:endParaRPr lang="en-US" sz="1050" b="0" u="none" strike="noStrike" dirty="0">
              <a:solidFill>
                <a:srgbClr val="000000"/>
              </a:solidFill>
              <a:effectLst/>
              <a:uFillTx/>
              <a:latin typeface="Arial"/>
            </a:endParaRPr>
          </a:p>
        </p:txBody>
      </p:sp>
      <p:sp>
        <p:nvSpPr>
          <p:cNvPr id="66" name="Text 11"/>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67" name="Text 12"/>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04</a:t>
            </a:r>
            <a:endParaRPr lang="en-US" sz="750" b="0" u="none" strike="noStrike">
              <a:solidFill>
                <a:srgbClr val="000000"/>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3EA"/>
        </a:solidFill>
        <a:effectLst/>
      </p:bgPr>
    </p:bg>
    <p:spTree>
      <p:nvGrpSpPr>
        <p:cNvPr id="1" name=""/>
        <p:cNvGrpSpPr/>
        <p:nvPr/>
      </p:nvGrpSpPr>
      <p:grpSpPr>
        <a:xfrm>
          <a:off x="0" y="0"/>
          <a:ext cx="0" cy="0"/>
          <a:chOff x="0" y="0"/>
          <a:chExt cx="0" cy="0"/>
        </a:xfrm>
      </p:grpSpPr>
      <p:sp>
        <p:nvSpPr>
          <p:cNvPr id="68" name="Text 0"/>
          <p:cNvSpPr/>
          <p:nvPr/>
        </p:nvSpPr>
        <p:spPr>
          <a:xfrm>
            <a:off x="567000" y="15552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ea typeface="Aptos"/>
              </a:rPr>
              <a:t>TRIGGER POINTS</a:t>
            </a:r>
            <a:endParaRPr lang="en-US" sz="850" b="0" u="none" strike="noStrike">
              <a:solidFill>
                <a:srgbClr val="000000"/>
              </a:solidFill>
              <a:effectLst/>
              <a:uFillTx/>
              <a:latin typeface="Arial"/>
            </a:endParaRPr>
          </a:p>
        </p:txBody>
      </p:sp>
      <p:sp>
        <p:nvSpPr>
          <p:cNvPr id="69" name="Text 1"/>
          <p:cNvSpPr/>
          <p:nvPr/>
        </p:nvSpPr>
        <p:spPr>
          <a:xfrm>
            <a:off x="567000" y="420480"/>
            <a:ext cx="813780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8384A"/>
                </a:solidFill>
                <a:effectLst/>
                <a:uFillTx/>
                <a:latin typeface="Aptos Display"/>
                <a:ea typeface="Aptos Display"/>
              </a:rPr>
              <a:t>Who should get an ergonomic assessment?</a:t>
            </a:r>
            <a:endParaRPr lang="en-US" sz="2800" b="0" u="none" strike="noStrike">
              <a:solidFill>
                <a:srgbClr val="000000"/>
              </a:solidFill>
              <a:effectLst/>
              <a:uFillTx/>
              <a:latin typeface="Arial"/>
            </a:endParaRPr>
          </a:p>
        </p:txBody>
      </p:sp>
      <p:sp>
        <p:nvSpPr>
          <p:cNvPr id="70" name="Shape 2"/>
          <p:cNvSpPr/>
          <p:nvPr/>
        </p:nvSpPr>
        <p:spPr>
          <a:xfrm>
            <a:off x="566640" y="115200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71" name="Text 3"/>
          <p:cNvSpPr/>
          <p:nvPr/>
        </p:nvSpPr>
        <p:spPr>
          <a:xfrm>
            <a:off x="758880" y="1645920"/>
            <a:ext cx="2834280" cy="676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900" b="1" u="none" strike="noStrike">
                <a:solidFill>
                  <a:srgbClr val="2F6F8F"/>
                </a:solidFill>
                <a:effectLst/>
                <a:uFillTx/>
                <a:latin typeface="Aptos Display"/>
                <a:ea typeface="Aptos Display"/>
              </a:rPr>
              <a:t>60%+</a:t>
            </a:r>
            <a:endParaRPr lang="en-US" sz="4900" b="0" u="none" strike="noStrike">
              <a:solidFill>
                <a:srgbClr val="000000"/>
              </a:solidFill>
              <a:effectLst/>
              <a:uFillTx/>
              <a:latin typeface="Arial"/>
            </a:endParaRPr>
          </a:p>
        </p:txBody>
      </p:sp>
      <p:sp>
        <p:nvSpPr>
          <p:cNvPr id="72" name="Text 4"/>
          <p:cNvSpPr/>
          <p:nvPr/>
        </p:nvSpPr>
        <p:spPr>
          <a:xfrm>
            <a:off x="804600" y="2395800"/>
            <a:ext cx="342864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300" b="1" u="none" strike="noStrike" dirty="0">
                <a:solidFill>
                  <a:srgbClr val="FF0000"/>
                </a:solidFill>
                <a:effectLst/>
                <a:uFillTx/>
                <a:latin typeface="Aptos"/>
              </a:rPr>
              <a:t>of the workday on a computer = frequent user</a:t>
            </a:r>
            <a:endParaRPr lang="en-US" sz="1300" b="1" u="none" strike="noStrike" dirty="0">
              <a:solidFill>
                <a:srgbClr val="FF0000"/>
              </a:solidFill>
              <a:effectLst/>
              <a:uFillTx/>
              <a:latin typeface="Arial"/>
            </a:endParaRPr>
          </a:p>
        </p:txBody>
      </p:sp>
      <p:sp>
        <p:nvSpPr>
          <p:cNvPr id="73" name="Text 21"/>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74" name="Text 22"/>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05</a:t>
            </a:r>
            <a:endParaRPr lang="en-US" sz="750" b="0" u="none" strike="noStrike">
              <a:solidFill>
                <a:srgbClr val="000000"/>
              </a:solidFill>
              <a:effectLst/>
              <a:uFillTx/>
              <a:latin typeface="Arial"/>
            </a:endParaRPr>
          </a:p>
        </p:txBody>
      </p:sp>
      <p:sp>
        <p:nvSpPr>
          <p:cNvPr id="75" name="Oval 25"/>
          <p:cNvSpPr/>
          <p:nvPr/>
        </p:nvSpPr>
        <p:spPr>
          <a:xfrm>
            <a:off x="822960" y="2971800"/>
            <a:ext cx="383760" cy="383760"/>
          </a:xfrm>
          <a:prstGeom prst="ellipse">
            <a:avLst/>
          </a:prstGeom>
          <a:solidFill>
            <a:srgbClr val="2F6F8F"/>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500" b="1" u="none" strike="noStrike">
                <a:solidFill>
                  <a:srgbClr val="FFFFFF"/>
                </a:solidFill>
                <a:effectLst/>
                <a:uFillTx/>
                <a:latin typeface="Aptos Display"/>
              </a:rPr>
              <a:t>1</a:t>
            </a:r>
            <a:endParaRPr lang="en-US" sz="1500" b="0" u="none" strike="noStrike">
              <a:solidFill>
                <a:srgbClr val="FFFFFF"/>
              </a:solidFill>
              <a:effectLst/>
              <a:uFillTx/>
              <a:latin typeface="Arial"/>
            </a:endParaRPr>
          </a:p>
        </p:txBody>
      </p:sp>
      <p:sp>
        <p:nvSpPr>
          <p:cNvPr id="76" name="TextBox 26"/>
          <p:cNvSpPr/>
          <p:nvPr/>
        </p:nvSpPr>
        <p:spPr>
          <a:xfrm>
            <a:off x="1344240" y="2944440"/>
            <a:ext cx="3017160" cy="286087"/>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500" b="1" u="none" strike="noStrike" dirty="0">
                <a:solidFill>
                  <a:srgbClr val="18384A"/>
                </a:solidFill>
                <a:effectLst/>
                <a:uFillTx/>
                <a:latin typeface="Aptos"/>
              </a:rPr>
              <a:t>Reports of discomfort</a:t>
            </a:r>
            <a:endParaRPr lang="en-US" sz="1500" b="0" u="none" strike="noStrike" dirty="0">
              <a:solidFill>
                <a:srgbClr val="000000"/>
              </a:solidFill>
              <a:effectLst/>
              <a:uFillTx/>
              <a:latin typeface="Arial"/>
            </a:endParaRPr>
          </a:p>
        </p:txBody>
      </p:sp>
      <p:sp>
        <p:nvSpPr>
          <p:cNvPr id="77" name="TextBox 27"/>
          <p:cNvSpPr/>
          <p:nvPr/>
        </p:nvSpPr>
        <p:spPr>
          <a:xfrm>
            <a:off x="1344240" y="3438000"/>
            <a:ext cx="2788560" cy="409197"/>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150" b="0" u="none" strike="noStrike" dirty="0">
                <a:solidFill>
                  <a:srgbClr val="6B7280"/>
                </a:solidFill>
                <a:effectLst/>
                <a:uFillTx/>
                <a:latin typeface="Aptos"/>
              </a:rPr>
              <a:t>Neck, shoulder, wrist, hand, or low back discomfort</a:t>
            </a:r>
            <a:endParaRPr lang="en-US" sz="1150" b="0" u="none" strike="noStrike" dirty="0">
              <a:solidFill>
                <a:srgbClr val="000000"/>
              </a:solidFill>
              <a:effectLst/>
              <a:uFillTx/>
              <a:latin typeface="Arial"/>
            </a:endParaRPr>
          </a:p>
        </p:txBody>
      </p:sp>
      <p:sp>
        <p:nvSpPr>
          <p:cNvPr id="78" name="Oval 28"/>
          <p:cNvSpPr/>
          <p:nvPr/>
        </p:nvSpPr>
        <p:spPr>
          <a:xfrm>
            <a:off x="822960" y="4526280"/>
            <a:ext cx="383760" cy="383760"/>
          </a:xfrm>
          <a:prstGeom prst="ellipse">
            <a:avLst/>
          </a:prstGeom>
          <a:solidFill>
            <a:srgbClr val="6FA8A5"/>
          </a:solidFill>
          <a:ln>
            <a:no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500" b="1" u="none" strike="noStrike">
                <a:solidFill>
                  <a:srgbClr val="FFFFFF"/>
                </a:solidFill>
                <a:effectLst/>
                <a:uFillTx/>
                <a:latin typeface="Aptos Display"/>
              </a:rPr>
              <a:t>2</a:t>
            </a:r>
            <a:endParaRPr lang="en-US" sz="1500" b="0" u="none" strike="noStrike">
              <a:solidFill>
                <a:srgbClr val="FFFFFF"/>
              </a:solidFill>
              <a:effectLst/>
              <a:uFillTx/>
              <a:latin typeface="Arial"/>
            </a:endParaRPr>
          </a:p>
        </p:txBody>
      </p:sp>
      <p:sp>
        <p:nvSpPr>
          <p:cNvPr id="79" name="TextBox 29"/>
          <p:cNvSpPr/>
          <p:nvPr/>
        </p:nvSpPr>
        <p:spPr>
          <a:xfrm>
            <a:off x="1344240" y="4498920"/>
            <a:ext cx="2742840" cy="27396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500" b="1" u="none" strike="noStrike" dirty="0">
                <a:solidFill>
                  <a:srgbClr val="18384A"/>
                </a:solidFill>
                <a:effectLst/>
                <a:uFillTx/>
                <a:latin typeface="Aptos"/>
              </a:rPr>
              <a:t>New hires</a:t>
            </a:r>
            <a:endParaRPr lang="en-US" sz="1500" b="0" u="none" strike="noStrike" dirty="0">
              <a:solidFill>
                <a:srgbClr val="000000"/>
              </a:solidFill>
              <a:effectLst/>
              <a:uFillTx/>
              <a:latin typeface="Arial"/>
            </a:endParaRPr>
          </a:p>
        </p:txBody>
      </p:sp>
      <p:sp>
        <p:nvSpPr>
          <p:cNvPr id="80" name="TextBox 30"/>
          <p:cNvSpPr/>
          <p:nvPr/>
        </p:nvSpPr>
        <p:spPr>
          <a:xfrm>
            <a:off x="1344240" y="4800600"/>
            <a:ext cx="2788560" cy="586169"/>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defTabSz="914400">
              <a:lnSpc>
                <a:spcPct val="100000"/>
              </a:lnSpc>
            </a:pPr>
            <a:r>
              <a:rPr lang="en-US" sz="1150" dirty="0">
                <a:solidFill>
                  <a:srgbClr val="6B7280"/>
                </a:solidFill>
                <a:latin typeface="Aptos"/>
              </a:rPr>
              <a:t>Ergonomic assessment is </a:t>
            </a:r>
            <a:r>
              <a:rPr lang="en-US" sz="1150" b="0" u="none" strike="noStrike" dirty="0">
                <a:solidFill>
                  <a:srgbClr val="6B7280"/>
                </a:solidFill>
                <a:effectLst/>
                <a:uFillTx/>
                <a:latin typeface="Aptos"/>
              </a:rPr>
              <a:t>rarely included in </a:t>
            </a:r>
            <a:r>
              <a:rPr lang="en-US" sz="1150" b="0" u="none" strike="noStrike" dirty="0">
                <a:solidFill>
                  <a:srgbClr val="FF0000"/>
                </a:solidFill>
                <a:effectLst/>
                <a:uFillTx/>
                <a:latin typeface="Aptos"/>
              </a:rPr>
              <a:t>onboarding</a:t>
            </a:r>
            <a:r>
              <a:rPr lang="en-US" sz="1150" b="0" u="none" strike="noStrike" dirty="0">
                <a:solidFill>
                  <a:srgbClr val="6B7280"/>
                </a:solidFill>
                <a:effectLst/>
                <a:uFillTx/>
                <a:latin typeface="Aptos"/>
              </a:rPr>
              <a:t> — but it should be.  </a:t>
            </a:r>
            <a:r>
              <a:rPr lang="en-US" sz="1150" b="0" u="none" strike="noStrike" dirty="0">
                <a:solidFill>
                  <a:srgbClr val="FF0000"/>
                </a:solidFill>
                <a:effectLst/>
                <a:uFillTx/>
                <a:latin typeface="Aptos"/>
              </a:rPr>
              <a:t>Especially for the 5</a:t>
            </a:r>
            <a:r>
              <a:rPr lang="en-US" sz="1150" b="0" u="none" strike="noStrike" baseline="30000" dirty="0">
                <a:solidFill>
                  <a:srgbClr val="FF0000"/>
                </a:solidFill>
                <a:effectLst/>
                <a:uFillTx/>
                <a:latin typeface="Aptos"/>
              </a:rPr>
              <a:t>th</a:t>
            </a:r>
            <a:r>
              <a:rPr lang="en-US" sz="1150" b="0" u="none" strike="noStrike" dirty="0">
                <a:solidFill>
                  <a:srgbClr val="FF0000"/>
                </a:solidFill>
                <a:effectLst/>
                <a:uFillTx/>
                <a:latin typeface="Aptos"/>
              </a:rPr>
              <a:t> &amp; 95</a:t>
            </a:r>
            <a:r>
              <a:rPr lang="en-US" sz="1150" b="0" u="none" strike="noStrike" baseline="30000" dirty="0">
                <a:solidFill>
                  <a:srgbClr val="FF0000"/>
                </a:solidFill>
                <a:effectLst/>
                <a:uFillTx/>
                <a:latin typeface="Aptos"/>
              </a:rPr>
              <a:t>th</a:t>
            </a:r>
            <a:r>
              <a:rPr lang="en-US" sz="1150" b="0" u="none" strike="noStrike" dirty="0">
                <a:solidFill>
                  <a:srgbClr val="FF0000"/>
                </a:solidFill>
                <a:effectLst/>
                <a:uFillTx/>
                <a:latin typeface="Aptos"/>
              </a:rPr>
              <a:t> percentile workers</a:t>
            </a:r>
            <a:endParaRPr lang="en-US" sz="1150" b="0" u="none" strike="noStrike" dirty="0">
              <a:solidFill>
                <a:srgbClr val="FF0000"/>
              </a:solidFill>
              <a:effectLst/>
              <a:uFillTx/>
              <a:latin typeface="Arial"/>
            </a:endParaRPr>
          </a:p>
        </p:txBody>
      </p:sp>
      <p:sp>
        <p:nvSpPr>
          <p:cNvPr id="81" name="Rounded Rectangle 31"/>
          <p:cNvSpPr/>
          <p:nvPr/>
        </p:nvSpPr>
        <p:spPr>
          <a:xfrm>
            <a:off x="786240" y="5504760"/>
            <a:ext cx="3428640" cy="566640"/>
          </a:xfrm>
          <a:prstGeom prst="roundRect">
            <a:avLst>
              <a:gd name="adj" fmla="val 16667"/>
            </a:avLst>
          </a:prstGeom>
          <a:solidFill>
            <a:srgbClr val="EEF4F5"/>
          </a:solidFill>
          <a:ln w="12700">
            <a:solidFill>
              <a:srgbClr val="EEF4F5"/>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ptos"/>
            </a:endParaRPr>
          </a:p>
        </p:txBody>
      </p:sp>
      <p:sp>
        <p:nvSpPr>
          <p:cNvPr id="82" name="TextBox 32"/>
          <p:cNvSpPr/>
          <p:nvPr/>
        </p:nvSpPr>
        <p:spPr>
          <a:xfrm>
            <a:off x="960120" y="5509595"/>
            <a:ext cx="3062880" cy="50153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ctr">
            <a:spAutoFit/>
          </a:bodyPr>
          <a:lstStyle/>
          <a:p>
            <a:pPr algn="ctr" defTabSz="914400">
              <a:lnSpc>
                <a:spcPct val="100000"/>
              </a:lnSpc>
            </a:pPr>
            <a:r>
              <a:rPr lang="en-US" sz="1450" b="1" u="none" strike="noStrike" dirty="0">
                <a:solidFill>
                  <a:srgbClr val="18374C"/>
                </a:solidFill>
                <a:effectLst/>
                <a:uFillTx/>
                <a:latin typeface="Aptos"/>
              </a:rPr>
              <a:t>Be proactive.</a:t>
            </a:r>
            <a:br>
              <a:rPr sz="1800" dirty="0"/>
            </a:br>
            <a:r>
              <a:rPr lang="en-US" sz="1450" b="1" u="none" strike="noStrike" dirty="0">
                <a:solidFill>
                  <a:srgbClr val="18374C"/>
                </a:solidFill>
                <a:effectLst/>
                <a:uFillTx/>
                <a:latin typeface="Aptos"/>
              </a:rPr>
              <a:t>Don’t wait for pain to be the signal.</a:t>
            </a:r>
            <a:endParaRPr lang="en-US" sz="1450" b="0" u="none" strike="noStrike" dirty="0">
              <a:solidFill>
                <a:srgbClr val="000000"/>
              </a:solidFill>
              <a:effectLst/>
              <a:uFillTx/>
              <a:latin typeface="Arial"/>
            </a:endParaRPr>
          </a:p>
        </p:txBody>
      </p:sp>
      <p:sp>
        <p:nvSpPr>
          <p:cNvPr id="83" name="Rounded Rectangle 33"/>
          <p:cNvSpPr/>
          <p:nvPr/>
        </p:nvSpPr>
        <p:spPr>
          <a:xfrm>
            <a:off x="4617720" y="1408320"/>
            <a:ext cx="6720480" cy="328680"/>
          </a:xfrm>
          <a:prstGeom prst="roundRect">
            <a:avLst>
              <a:gd name="adj" fmla="val 16667"/>
            </a:avLst>
          </a:prstGeom>
          <a:solidFill>
            <a:srgbClr val="2F6F8F"/>
          </a:solidFill>
          <a:ln w="12700">
            <a:solidFill>
              <a:srgbClr val="2F6F8F"/>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500" b="1" u="none" strike="noStrike">
                <a:solidFill>
                  <a:srgbClr val="FFFFFF"/>
                </a:solidFill>
                <a:effectLst/>
                <a:uFillTx/>
                <a:latin typeface="Aptos"/>
              </a:rPr>
              <a:t>REAL-WORLD EXAMPLES</a:t>
            </a:r>
            <a:endParaRPr lang="en-US" sz="1500" b="0" u="none" strike="noStrike">
              <a:solidFill>
                <a:srgbClr val="FFFFFF"/>
              </a:solidFill>
              <a:effectLst/>
              <a:uFillTx/>
              <a:latin typeface="Arial"/>
            </a:endParaRPr>
          </a:p>
        </p:txBody>
      </p:sp>
      <p:pic>
        <p:nvPicPr>
          <p:cNvPr id="84" name="Picture 34" descr="_crop_3902810190.jpg"/>
          <p:cNvPicPr/>
          <p:nvPr/>
        </p:nvPicPr>
        <p:blipFill>
          <a:blip r:embed="rId3"/>
          <a:stretch/>
        </p:blipFill>
        <p:spPr>
          <a:xfrm>
            <a:off x="4663440" y="1874520"/>
            <a:ext cx="3126960" cy="3611520"/>
          </a:xfrm>
          <a:prstGeom prst="rect">
            <a:avLst/>
          </a:prstGeom>
          <a:noFill/>
          <a:ln w="0">
            <a:noFill/>
          </a:ln>
        </p:spPr>
      </p:pic>
      <p:pic>
        <p:nvPicPr>
          <p:cNvPr id="85" name="Picture 35" descr="_crop_3303348245.jpg"/>
          <p:cNvPicPr/>
          <p:nvPr/>
        </p:nvPicPr>
        <p:blipFill>
          <a:blip r:embed="rId4"/>
          <a:stretch/>
        </p:blipFill>
        <p:spPr>
          <a:xfrm>
            <a:off x="7973640" y="1874520"/>
            <a:ext cx="3126960" cy="3611520"/>
          </a:xfrm>
          <a:prstGeom prst="rect">
            <a:avLst/>
          </a:prstGeom>
          <a:noFill/>
          <a:ln w="0">
            <a:noFill/>
          </a:ln>
        </p:spPr>
      </p:pic>
      <p:sp>
        <p:nvSpPr>
          <p:cNvPr id="86" name="TextBox 36"/>
          <p:cNvSpPr/>
          <p:nvPr/>
        </p:nvSpPr>
        <p:spPr>
          <a:xfrm>
            <a:off x="4800600" y="5596200"/>
            <a:ext cx="6171840" cy="38376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algn="ctr" defTabSz="914400">
              <a:lnSpc>
                <a:spcPct val="100000"/>
              </a:lnSpc>
            </a:pPr>
            <a:r>
              <a:rPr lang="en-US" sz="1550" b="1" u="none" strike="noStrike">
                <a:solidFill>
                  <a:srgbClr val="18384A"/>
                </a:solidFill>
                <a:effectLst/>
                <a:uFillTx/>
                <a:latin typeface="Aptos"/>
              </a:rPr>
              <a:t>Same principles. Different bodies. Different setups.</a:t>
            </a:r>
            <a:endParaRPr lang="en-US" sz="1550" b="0" u="none" strike="noStrike">
              <a:solidFill>
                <a:srgbClr val="000000"/>
              </a:solidFill>
              <a:effectLst/>
              <a:uFillTx/>
              <a:latin typeface="Arial"/>
            </a:endParaRPr>
          </a:p>
        </p:txBody>
      </p:sp>
      <p:sp>
        <p:nvSpPr>
          <p:cNvPr id="87" name="Rounded Rectangle 37"/>
          <p:cNvSpPr/>
          <p:nvPr/>
        </p:nvSpPr>
        <p:spPr>
          <a:xfrm>
            <a:off x="8558640" y="1847160"/>
            <a:ext cx="1782720" cy="301320"/>
          </a:xfrm>
          <a:prstGeom prst="roundRect">
            <a:avLst>
              <a:gd name="adj" fmla="val 16667"/>
            </a:avLst>
          </a:prstGeom>
          <a:solidFill>
            <a:srgbClr val="C48944"/>
          </a:solidFill>
          <a:ln>
            <a:solidFill>
              <a:srgbClr val="C48944"/>
            </a:solidFill>
          </a:ln>
        </p:spPr>
        <p:style>
          <a:lnRef idx="1">
            <a:schemeClr val="accent1"/>
          </a:lnRef>
          <a:fillRef idx="3">
            <a:schemeClr val="accent1"/>
          </a:fillRef>
          <a:effectRef idx="2">
            <a:schemeClr val="accent1"/>
          </a:effectRef>
          <a:fontRef idx="minor"/>
        </p:style>
        <p:txBody>
          <a:bodyPr lIns="90000" tIns="27360" rIns="90000" bIns="27360" anchor="ctr">
            <a:noAutofit/>
          </a:bodyPr>
          <a:lstStyle/>
          <a:p>
            <a:pPr algn="ctr" defTabSz="914400">
              <a:lnSpc>
                <a:spcPct val="100000"/>
              </a:lnSpc>
            </a:pPr>
            <a:r>
              <a:rPr lang="en-US" sz="1200" b="1" u="none" strike="noStrike" dirty="0">
                <a:solidFill>
                  <a:srgbClr val="FFFFFF"/>
                </a:solidFill>
                <a:effectLst/>
                <a:uFillTx/>
                <a:latin typeface="Aptos"/>
              </a:rPr>
              <a:t>Gaming counts, too</a:t>
            </a:r>
            <a:endParaRPr lang="en-US" sz="1200" b="0" u="none" strike="noStrike" dirty="0">
              <a:solidFill>
                <a:srgbClr val="FFFFFF"/>
              </a:solidFill>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3EA"/>
        </a:solidFill>
        <a:effectLst/>
      </p:bgPr>
    </p:bg>
    <p:spTree>
      <p:nvGrpSpPr>
        <p:cNvPr id="1" name=""/>
        <p:cNvGrpSpPr/>
        <p:nvPr/>
      </p:nvGrpSpPr>
      <p:grpSpPr>
        <a:xfrm>
          <a:off x="0" y="0"/>
          <a:ext cx="0" cy="0"/>
          <a:chOff x="0" y="0"/>
          <a:chExt cx="0" cy="0"/>
        </a:xfrm>
      </p:grpSpPr>
      <p:sp>
        <p:nvSpPr>
          <p:cNvPr id="89" name="Text 0"/>
          <p:cNvSpPr/>
          <p:nvPr/>
        </p:nvSpPr>
        <p:spPr>
          <a:xfrm>
            <a:off x="567000" y="15552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ea typeface="Aptos"/>
              </a:rPr>
              <a:t>ASSESSMENT SEQUENCE</a:t>
            </a:r>
            <a:endParaRPr lang="en-US" sz="850" b="0" u="none" strike="noStrike">
              <a:solidFill>
                <a:srgbClr val="000000"/>
              </a:solidFill>
              <a:effectLst/>
              <a:uFillTx/>
              <a:latin typeface="Arial"/>
            </a:endParaRPr>
          </a:p>
        </p:txBody>
      </p:sp>
      <p:sp>
        <p:nvSpPr>
          <p:cNvPr id="90" name="Text 1"/>
          <p:cNvSpPr/>
          <p:nvPr/>
        </p:nvSpPr>
        <p:spPr>
          <a:xfrm>
            <a:off x="567000" y="420480"/>
            <a:ext cx="813780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dirty="0">
                <a:solidFill>
                  <a:srgbClr val="18384A"/>
                </a:solidFill>
                <a:effectLst/>
                <a:uFillTx/>
                <a:latin typeface="Aptos Display"/>
                <a:ea typeface="Aptos Display"/>
              </a:rPr>
              <a:t>Start with the foundation: chair</a:t>
            </a:r>
            <a:endParaRPr lang="en-US" sz="2800" b="0" u="none" strike="noStrike" dirty="0">
              <a:solidFill>
                <a:srgbClr val="000000"/>
              </a:solidFill>
              <a:effectLst/>
              <a:uFillTx/>
              <a:latin typeface="Arial"/>
            </a:endParaRPr>
          </a:p>
        </p:txBody>
      </p:sp>
      <p:sp>
        <p:nvSpPr>
          <p:cNvPr id="91" name="Shape 2"/>
          <p:cNvSpPr/>
          <p:nvPr/>
        </p:nvSpPr>
        <p:spPr>
          <a:xfrm>
            <a:off x="566640" y="115200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92" name="Shape 3"/>
          <p:cNvSpPr/>
          <p:nvPr/>
        </p:nvSpPr>
        <p:spPr>
          <a:xfrm>
            <a:off x="914400" y="3675600"/>
            <a:ext cx="10012680" cy="360"/>
          </a:xfrm>
          <a:prstGeom prst="line">
            <a:avLst/>
          </a:prstGeom>
          <a:ln w="25400">
            <a:solidFill>
              <a:srgbClr val="D3DEE2"/>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93" name="Text 4"/>
          <p:cNvSpPr/>
          <p:nvPr/>
        </p:nvSpPr>
        <p:spPr>
          <a:xfrm>
            <a:off x="749880" y="3456360"/>
            <a:ext cx="383760" cy="383760"/>
          </a:xfrm>
          <a:prstGeom prst="ellipse">
            <a:avLst/>
          </a:prstGeom>
          <a:solidFill>
            <a:srgbClr val="2F6F8F"/>
          </a:solidFill>
          <a:ln w="0">
            <a:solidFill>
              <a:srgbClr val="2F6F8F"/>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350" b="1" u="none" strike="noStrike">
                <a:solidFill>
                  <a:srgbClr val="FFFFFF"/>
                </a:solidFill>
                <a:effectLst/>
                <a:uFillTx/>
                <a:latin typeface="Aptos Display"/>
                <a:ea typeface="Aptos Display"/>
              </a:rPr>
              <a:t>1</a:t>
            </a:r>
            <a:endParaRPr lang="en-US" sz="1350" b="0" u="none" strike="noStrike">
              <a:solidFill>
                <a:srgbClr val="FFFFFF"/>
              </a:solidFill>
              <a:effectLst/>
              <a:uFillTx/>
              <a:latin typeface="Arial"/>
            </a:endParaRPr>
          </a:p>
        </p:txBody>
      </p:sp>
      <p:sp>
        <p:nvSpPr>
          <p:cNvPr id="94" name="Text 5"/>
          <p:cNvSpPr/>
          <p:nvPr/>
        </p:nvSpPr>
        <p:spPr>
          <a:xfrm>
            <a:off x="548640" y="4096440"/>
            <a:ext cx="8226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350" b="1" u="none" strike="noStrike">
                <a:solidFill>
                  <a:srgbClr val="18384A"/>
                </a:solidFill>
                <a:effectLst/>
                <a:uFillTx/>
                <a:latin typeface="Aptos"/>
                <a:ea typeface="Aptos"/>
              </a:rPr>
              <a:t>Feet</a:t>
            </a:r>
            <a:endParaRPr lang="en-US" sz="1350" b="0" u="none" strike="noStrike">
              <a:solidFill>
                <a:srgbClr val="000000"/>
              </a:solidFill>
              <a:effectLst/>
              <a:uFillTx/>
              <a:latin typeface="Arial"/>
            </a:endParaRPr>
          </a:p>
        </p:txBody>
      </p:sp>
      <p:sp>
        <p:nvSpPr>
          <p:cNvPr id="95" name="Text 6"/>
          <p:cNvSpPr/>
          <p:nvPr/>
        </p:nvSpPr>
        <p:spPr>
          <a:xfrm>
            <a:off x="365760" y="4443840"/>
            <a:ext cx="1188360" cy="529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950" b="0" u="none" strike="noStrike">
                <a:solidFill>
                  <a:srgbClr val="6B7280"/>
                </a:solidFill>
                <a:effectLst/>
                <a:uFillTx/>
                <a:latin typeface="Aptos"/>
                <a:ea typeface="Aptos"/>
              </a:rPr>
              <a:t>Flat on floor</a:t>
            </a:r>
            <a:endParaRPr lang="en-US" sz="950" b="0" u="none" strike="noStrike">
              <a:solidFill>
                <a:srgbClr val="000000"/>
              </a:solidFill>
              <a:effectLst/>
              <a:uFillTx/>
              <a:latin typeface="Arial"/>
            </a:endParaRPr>
          </a:p>
          <a:p>
            <a:pPr algn="ctr" defTabSz="914400">
              <a:lnSpc>
                <a:spcPct val="100000"/>
              </a:lnSpc>
              <a:tabLst>
                <a:tab pos="0" algn="l"/>
              </a:tabLst>
            </a:pPr>
            <a:r>
              <a:rPr lang="en-US" sz="950" b="0" u="none" strike="noStrike">
                <a:solidFill>
                  <a:srgbClr val="6B7280"/>
                </a:solidFill>
                <a:effectLst/>
                <a:uFillTx/>
                <a:latin typeface="Aptos"/>
                <a:ea typeface="Aptos"/>
              </a:rPr>
              <a:t>or footrest</a:t>
            </a:r>
            <a:endParaRPr lang="en-US" sz="950" b="0" u="none" strike="noStrike">
              <a:solidFill>
                <a:srgbClr val="000000"/>
              </a:solidFill>
              <a:effectLst/>
              <a:uFillTx/>
              <a:latin typeface="Arial"/>
            </a:endParaRPr>
          </a:p>
        </p:txBody>
      </p:sp>
      <p:sp>
        <p:nvSpPr>
          <p:cNvPr id="96" name="Text 7"/>
          <p:cNvSpPr/>
          <p:nvPr/>
        </p:nvSpPr>
        <p:spPr>
          <a:xfrm>
            <a:off x="2624400" y="3456360"/>
            <a:ext cx="383760" cy="383760"/>
          </a:xfrm>
          <a:prstGeom prst="ellipse">
            <a:avLst/>
          </a:prstGeom>
          <a:solidFill>
            <a:srgbClr val="6FA8A5"/>
          </a:solidFill>
          <a:ln w="0">
            <a:solidFill>
              <a:srgbClr val="6FA8A5"/>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350" b="1" u="none" strike="noStrike">
                <a:solidFill>
                  <a:srgbClr val="FFFFFF"/>
                </a:solidFill>
                <a:effectLst/>
                <a:uFillTx/>
                <a:latin typeface="Aptos Display"/>
                <a:ea typeface="Aptos Display"/>
              </a:rPr>
              <a:t>2</a:t>
            </a:r>
            <a:endParaRPr lang="en-US" sz="1350" b="0" u="none" strike="noStrike">
              <a:solidFill>
                <a:srgbClr val="FFFFFF"/>
              </a:solidFill>
              <a:effectLst/>
              <a:uFillTx/>
              <a:latin typeface="Arial"/>
            </a:endParaRPr>
          </a:p>
        </p:txBody>
      </p:sp>
      <p:sp>
        <p:nvSpPr>
          <p:cNvPr id="97" name="Text 8"/>
          <p:cNvSpPr/>
          <p:nvPr/>
        </p:nvSpPr>
        <p:spPr>
          <a:xfrm>
            <a:off x="2423160" y="4096440"/>
            <a:ext cx="8226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350" b="1" u="none" strike="noStrike">
                <a:solidFill>
                  <a:srgbClr val="18384A"/>
                </a:solidFill>
                <a:effectLst/>
                <a:uFillTx/>
                <a:latin typeface="Aptos"/>
                <a:ea typeface="Aptos"/>
              </a:rPr>
              <a:t>Seat pan</a:t>
            </a:r>
            <a:endParaRPr lang="en-US" sz="1350" b="0" u="none" strike="noStrike">
              <a:solidFill>
                <a:srgbClr val="000000"/>
              </a:solidFill>
              <a:effectLst/>
              <a:uFillTx/>
              <a:latin typeface="Arial"/>
            </a:endParaRPr>
          </a:p>
        </p:txBody>
      </p:sp>
      <p:sp>
        <p:nvSpPr>
          <p:cNvPr id="98" name="Text 9"/>
          <p:cNvSpPr/>
          <p:nvPr/>
        </p:nvSpPr>
        <p:spPr>
          <a:xfrm>
            <a:off x="2240280" y="4443840"/>
            <a:ext cx="1188360" cy="529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950" b="0" u="none" strike="noStrike">
                <a:solidFill>
                  <a:srgbClr val="6B7280"/>
                </a:solidFill>
                <a:effectLst/>
                <a:uFillTx/>
                <a:latin typeface="Aptos"/>
                <a:ea typeface="Aptos"/>
              </a:rPr>
              <a:t>Support thighs;</a:t>
            </a:r>
            <a:endParaRPr lang="en-US" sz="950" b="0" u="none" strike="noStrike">
              <a:solidFill>
                <a:srgbClr val="000000"/>
              </a:solidFill>
              <a:effectLst/>
              <a:uFillTx/>
              <a:latin typeface="Arial"/>
            </a:endParaRPr>
          </a:p>
          <a:p>
            <a:pPr algn="ctr" defTabSz="914400">
              <a:lnSpc>
                <a:spcPct val="100000"/>
              </a:lnSpc>
              <a:tabLst>
                <a:tab pos="0" algn="l"/>
              </a:tabLst>
            </a:pPr>
            <a:r>
              <a:rPr lang="en-US" sz="950" b="0" u="none" strike="noStrike">
                <a:solidFill>
                  <a:srgbClr val="6B7280"/>
                </a:solidFill>
                <a:effectLst/>
                <a:uFillTx/>
                <a:latin typeface="Aptos"/>
                <a:ea typeface="Aptos"/>
              </a:rPr>
              <a:t>clear behind knees</a:t>
            </a:r>
            <a:endParaRPr lang="en-US" sz="950" b="0" u="none" strike="noStrike">
              <a:solidFill>
                <a:srgbClr val="000000"/>
              </a:solidFill>
              <a:effectLst/>
              <a:uFillTx/>
              <a:latin typeface="Arial"/>
            </a:endParaRPr>
          </a:p>
        </p:txBody>
      </p:sp>
      <p:sp>
        <p:nvSpPr>
          <p:cNvPr id="99" name="Text 10"/>
          <p:cNvSpPr/>
          <p:nvPr/>
        </p:nvSpPr>
        <p:spPr>
          <a:xfrm>
            <a:off x="4498920" y="3456360"/>
            <a:ext cx="383760" cy="383760"/>
          </a:xfrm>
          <a:prstGeom prst="ellipse">
            <a:avLst/>
          </a:prstGeom>
          <a:solidFill>
            <a:srgbClr val="7A8B58"/>
          </a:solidFill>
          <a:ln w="0">
            <a:solidFill>
              <a:srgbClr val="7A8B58"/>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350" b="1" u="none" strike="noStrike">
                <a:solidFill>
                  <a:srgbClr val="FFFFFF"/>
                </a:solidFill>
                <a:effectLst/>
                <a:uFillTx/>
                <a:latin typeface="Aptos Display"/>
                <a:ea typeface="Aptos Display"/>
              </a:rPr>
              <a:t>3</a:t>
            </a:r>
            <a:endParaRPr lang="en-US" sz="1350" b="0" u="none" strike="noStrike">
              <a:solidFill>
                <a:srgbClr val="FFFFFF"/>
              </a:solidFill>
              <a:effectLst/>
              <a:uFillTx/>
              <a:latin typeface="Arial"/>
            </a:endParaRPr>
          </a:p>
        </p:txBody>
      </p:sp>
      <p:sp>
        <p:nvSpPr>
          <p:cNvPr id="100" name="Text 11"/>
          <p:cNvSpPr/>
          <p:nvPr/>
        </p:nvSpPr>
        <p:spPr>
          <a:xfrm>
            <a:off x="4297680" y="4096440"/>
            <a:ext cx="8226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350" b="1" u="none" strike="noStrike">
                <a:solidFill>
                  <a:srgbClr val="18384A"/>
                </a:solidFill>
                <a:effectLst/>
                <a:uFillTx/>
                <a:latin typeface="Aptos"/>
                <a:ea typeface="Aptos"/>
              </a:rPr>
              <a:t>Lumbar</a:t>
            </a:r>
            <a:endParaRPr lang="en-US" sz="1350" b="0" u="none" strike="noStrike">
              <a:solidFill>
                <a:srgbClr val="000000"/>
              </a:solidFill>
              <a:effectLst/>
              <a:uFillTx/>
              <a:latin typeface="Arial"/>
            </a:endParaRPr>
          </a:p>
        </p:txBody>
      </p:sp>
      <p:sp>
        <p:nvSpPr>
          <p:cNvPr id="101" name="Text 12"/>
          <p:cNvSpPr/>
          <p:nvPr/>
        </p:nvSpPr>
        <p:spPr>
          <a:xfrm>
            <a:off x="4114800" y="4443840"/>
            <a:ext cx="1188360" cy="529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950" b="0" u="none" strike="noStrike">
                <a:solidFill>
                  <a:srgbClr val="6B7280"/>
                </a:solidFill>
                <a:effectLst/>
                <a:uFillTx/>
                <a:latin typeface="Aptos"/>
                <a:ea typeface="Aptos"/>
              </a:rPr>
              <a:t>Low back supported</a:t>
            </a:r>
            <a:endParaRPr lang="en-US" sz="950" b="0" u="none" strike="noStrike">
              <a:solidFill>
                <a:srgbClr val="000000"/>
              </a:solidFill>
              <a:effectLst/>
              <a:uFillTx/>
              <a:latin typeface="Arial"/>
            </a:endParaRPr>
          </a:p>
        </p:txBody>
      </p:sp>
      <p:sp>
        <p:nvSpPr>
          <p:cNvPr id="102" name="Text 13"/>
          <p:cNvSpPr/>
          <p:nvPr/>
        </p:nvSpPr>
        <p:spPr>
          <a:xfrm>
            <a:off x="6373440" y="3456360"/>
            <a:ext cx="383760" cy="383760"/>
          </a:xfrm>
          <a:prstGeom prst="ellipse">
            <a:avLst/>
          </a:prstGeom>
          <a:solidFill>
            <a:srgbClr val="C78B47"/>
          </a:solidFill>
          <a:ln w="0">
            <a:solidFill>
              <a:srgbClr val="C78B47"/>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350" b="1" u="none" strike="noStrike">
                <a:solidFill>
                  <a:srgbClr val="FFFFFF"/>
                </a:solidFill>
                <a:effectLst/>
                <a:uFillTx/>
                <a:latin typeface="Aptos Display"/>
                <a:ea typeface="Aptos Display"/>
              </a:rPr>
              <a:t>4</a:t>
            </a:r>
            <a:endParaRPr lang="en-US" sz="1350" b="0" u="none" strike="noStrike">
              <a:solidFill>
                <a:srgbClr val="FFFFFF"/>
              </a:solidFill>
              <a:effectLst/>
              <a:uFillTx/>
              <a:latin typeface="Arial"/>
            </a:endParaRPr>
          </a:p>
        </p:txBody>
      </p:sp>
      <p:sp>
        <p:nvSpPr>
          <p:cNvPr id="103" name="Text 14"/>
          <p:cNvSpPr/>
          <p:nvPr/>
        </p:nvSpPr>
        <p:spPr>
          <a:xfrm>
            <a:off x="6172200" y="4096440"/>
            <a:ext cx="8226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350" b="1" u="none" strike="noStrike">
                <a:solidFill>
                  <a:srgbClr val="18384A"/>
                </a:solidFill>
                <a:effectLst/>
                <a:uFillTx/>
                <a:latin typeface="Aptos"/>
                <a:ea typeface="Aptos"/>
              </a:rPr>
              <a:t>Recline</a:t>
            </a:r>
            <a:endParaRPr lang="en-US" sz="1350" b="0" u="none" strike="noStrike">
              <a:solidFill>
                <a:srgbClr val="000000"/>
              </a:solidFill>
              <a:effectLst/>
              <a:uFillTx/>
              <a:latin typeface="Arial"/>
            </a:endParaRPr>
          </a:p>
        </p:txBody>
      </p:sp>
      <p:sp>
        <p:nvSpPr>
          <p:cNvPr id="104" name="Text 15"/>
          <p:cNvSpPr/>
          <p:nvPr/>
        </p:nvSpPr>
        <p:spPr>
          <a:xfrm>
            <a:off x="5989320" y="4443840"/>
            <a:ext cx="1188360" cy="529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950" b="0" u="none" strike="noStrike">
                <a:solidFill>
                  <a:srgbClr val="6B7280"/>
                </a:solidFill>
                <a:effectLst/>
                <a:uFillTx/>
                <a:latin typeface="Aptos"/>
                <a:ea typeface="Aptos"/>
              </a:rPr>
              <a:t>Slight lean back</a:t>
            </a:r>
            <a:endParaRPr lang="en-US" sz="950" b="0" u="none" strike="noStrike">
              <a:solidFill>
                <a:srgbClr val="000000"/>
              </a:solidFill>
              <a:effectLst/>
              <a:uFillTx/>
              <a:latin typeface="Arial"/>
            </a:endParaRPr>
          </a:p>
        </p:txBody>
      </p:sp>
      <p:sp>
        <p:nvSpPr>
          <p:cNvPr id="105" name="Text 16"/>
          <p:cNvSpPr/>
          <p:nvPr/>
        </p:nvSpPr>
        <p:spPr>
          <a:xfrm>
            <a:off x="8247960" y="3456360"/>
            <a:ext cx="383760" cy="383760"/>
          </a:xfrm>
          <a:prstGeom prst="ellipse">
            <a:avLst/>
          </a:prstGeom>
          <a:solidFill>
            <a:srgbClr val="2F6F8F"/>
          </a:solidFill>
          <a:ln w="0">
            <a:solidFill>
              <a:srgbClr val="2F6F8F"/>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350" b="1" u="none" strike="noStrike">
                <a:solidFill>
                  <a:srgbClr val="FFFFFF"/>
                </a:solidFill>
                <a:effectLst/>
                <a:uFillTx/>
                <a:latin typeface="Aptos Display"/>
                <a:ea typeface="Aptos Display"/>
              </a:rPr>
              <a:t>5</a:t>
            </a:r>
            <a:endParaRPr lang="en-US" sz="1350" b="0" u="none" strike="noStrike">
              <a:solidFill>
                <a:srgbClr val="FFFFFF"/>
              </a:solidFill>
              <a:effectLst/>
              <a:uFillTx/>
              <a:latin typeface="Arial"/>
            </a:endParaRPr>
          </a:p>
        </p:txBody>
      </p:sp>
      <p:sp>
        <p:nvSpPr>
          <p:cNvPr id="106" name="Text 17"/>
          <p:cNvSpPr/>
          <p:nvPr/>
        </p:nvSpPr>
        <p:spPr>
          <a:xfrm>
            <a:off x="8046720" y="4096440"/>
            <a:ext cx="8226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350" b="1" u="none" strike="noStrike">
                <a:solidFill>
                  <a:srgbClr val="18384A"/>
                </a:solidFill>
                <a:effectLst/>
                <a:uFillTx/>
                <a:latin typeface="Aptos"/>
                <a:ea typeface="Aptos"/>
              </a:rPr>
              <a:t>Armrests</a:t>
            </a:r>
            <a:endParaRPr lang="en-US" sz="1350" b="0" u="none" strike="noStrike">
              <a:solidFill>
                <a:srgbClr val="000000"/>
              </a:solidFill>
              <a:effectLst/>
              <a:uFillTx/>
              <a:latin typeface="Arial"/>
            </a:endParaRPr>
          </a:p>
        </p:txBody>
      </p:sp>
      <p:sp>
        <p:nvSpPr>
          <p:cNvPr id="107" name="Text 18"/>
          <p:cNvSpPr/>
          <p:nvPr/>
        </p:nvSpPr>
        <p:spPr>
          <a:xfrm>
            <a:off x="7863840" y="4443840"/>
            <a:ext cx="1188360" cy="529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950" b="0" u="none" strike="noStrike">
                <a:solidFill>
                  <a:srgbClr val="6B7280"/>
                </a:solidFill>
                <a:effectLst/>
                <a:uFillTx/>
                <a:latin typeface="Aptos"/>
                <a:ea typeface="Aptos"/>
              </a:rPr>
              <a:t>Support, not shrugging</a:t>
            </a:r>
            <a:endParaRPr lang="en-US" sz="950" b="0" u="none" strike="noStrike">
              <a:solidFill>
                <a:srgbClr val="000000"/>
              </a:solidFill>
              <a:effectLst/>
              <a:uFillTx/>
              <a:latin typeface="Arial"/>
            </a:endParaRPr>
          </a:p>
        </p:txBody>
      </p:sp>
      <p:sp>
        <p:nvSpPr>
          <p:cNvPr id="108" name="Text 19"/>
          <p:cNvSpPr/>
          <p:nvPr/>
        </p:nvSpPr>
        <p:spPr>
          <a:xfrm>
            <a:off x="10122480" y="3456360"/>
            <a:ext cx="383760" cy="383760"/>
          </a:xfrm>
          <a:prstGeom prst="ellipse">
            <a:avLst/>
          </a:prstGeom>
          <a:solidFill>
            <a:srgbClr val="6FA8A5"/>
          </a:solidFill>
          <a:ln w="0">
            <a:solidFill>
              <a:srgbClr val="6FA8A5"/>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350" b="1" u="none" strike="noStrike">
                <a:solidFill>
                  <a:srgbClr val="FFFFFF"/>
                </a:solidFill>
                <a:effectLst/>
                <a:uFillTx/>
                <a:latin typeface="Aptos Display"/>
                <a:ea typeface="Aptos Display"/>
              </a:rPr>
              <a:t>6</a:t>
            </a:r>
            <a:endParaRPr lang="en-US" sz="1350" b="0" u="none" strike="noStrike">
              <a:solidFill>
                <a:srgbClr val="FFFFFF"/>
              </a:solidFill>
              <a:effectLst/>
              <a:uFillTx/>
              <a:latin typeface="Arial"/>
            </a:endParaRPr>
          </a:p>
        </p:txBody>
      </p:sp>
      <p:sp>
        <p:nvSpPr>
          <p:cNvPr id="109" name="Text 20"/>
          <p:cNvSpPr/>
          <p:nvPr/>
        </p:nvSpPr>
        <p:spPr>
          <a:xfrm>
            <a:off x="9921240" y="4096440"/>
            <a:ext cx="8226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algn="ctr" defTabSz="914400">
              <a:lnSpc>
                <a:spcPct val="100000"/>
              </a:lnSpc>
              <a:tabLst>
                <a:tab pos="0" algn="l"/>
              </a:tabLst>
            </a:pPr>
            <a:r>
              <a:rPr lang="en-US" sz="1350" b="1" u="none" strike="noStrike">
                <a:solidFill>
                  <a:srgbClr val="18384A"/>
                </a:solidFill>
                <a:effectLst/>
                <a:uFillTx/>
                <a:latin typeface="Aptos"/>
                <a:ea typeface="Aptos"/>
              </a:rPr>
              <a:t>Desk height</a:t>
            </a:r>
            <a:endParaRPr lang="en-US" sz="1350" b="0" u="none" strike="noStrike">
              <a:solidFill>
                <a:srgbClr val="000000"/>
              </a:solidFill>
              <a:effectLst/>
              <a:uFillTx/>
              <a:latin typeface="Arial"/>
            </a:endParaRPr>
          </a:p>
        </p:txBody>
      </p:sp>
      <p:sp>
        <p:nvSpPr>
          <p:cNvPr id="110" name="Text 21"/>
          <p:cNvSpPr/>
          <p:nvPr/>
        </p:nvSpPr>
        <p:spPr>
          <a:xfrm>
            <a:off x="9738360" y="4443840"/>
            <a:ext cx="1188360" cy="529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950" b="0" u="none" strike="noStrike">
                <a:solidFill>
                  <a:srgbClr val="6B7280"/>
                </a:solidFill>
                <a:effectLst/>
                <a:uFillTx/>
                <a:latin typeface="Aptos"/>
                <a:ea typeface="Aptos"/>
              </a:rPr>
              <a:t>Approximately</a:t>
            </a:r>
            <a:endParaRPr lang="en-US" sz="950" b="0" u="none" strike="noStrike">
              <a:solidFill>
                <a:srgbClr val="000000"/>
              </a:solidFill>
              <a:effectLst/>
              <a:uFillTx/>
              <a:latin typeface="Arial"/>
            </a:endParaRPr>
          </a:p>
          <a:p>
            <a:pPr algn="ctr" defTabSz="914400">
              <a:lnSpc>
                <a:spcPct val="100000"/>
              </a:lnSpc>
              <a:tabLst>
                <a:tab pos="0" algn="l"/>
              </a:tabLst>
            </a:pPr>
            <a:r>
              <a:rPr lang="en-US" sz="950" b="0" u="none" strike="noStrike">
                <a:solidFill>
                  <a:srgbClr val="6B7280"/>
                </a:solidFill>
                <a:effectLst/>
                <a:uFillTx/>
                <a:latin typeface="Aptos"/>
                <a:ea typeface="Aptos"/>
              </a:rPr>
              <a:t>elbow height</a:t>
            </a:r>
            <a:endParaRPr lang="en-US" sz="950" b="0" u="none" strike="noStrike">
              <a:solidFill>
                <a:srgbClr val="000000"/>
              </a:solidFill>
              <a:effectLst/>
              <a:uFillTx/>
              <a:latin typeface="Arial"/>
            </a:endParaRPr>
          </a:p>
        </p:txBody>
      </p:sp>
      <p:sp>
        <p:nvSpPr>
          <p:cNvPr id="111" name="Text 22"/>
          <p:cNvSpPr/>
          <p:nvPr/>
        </p:nvSpPr>
        <p:spPr>
          <a:xfrm>
            <a:off x="914400" y="1609200"/>
            <a:ext cx="9783720" cy="529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20000"/>
          </a:bodyPr>
          <a:lstStyle/>
          <a:p>
            <a:pPr algn="ctr" defTabSz="914400">
              <a:lnSpc>
                <a:spcPct val="100000"/>
              </a:lnSpc>
              <a:tabLst>
                <a:tab pos="0" algn="l"/>
              </a:tabLst>
            </a:pPr>
            <a:r>
              <a:rPr lang="en-US" sz="2500" b="1" u="none" strike="noStrike" dirty="0">
                <a:solidFill>
                  <a:srgbClr val="18384A"/>
                </a:solidFill>
                <a:effectLst/>
                <a:uFillTx/>
                <a:latin typeface="Aptos Display"/>
                <a:ea typeface="Aptos Display"/>
              </a:rPr>
              <a:t>Foundation first – chair; then set table height</a:t>
            </a:r>
          </a:p>
          <a:p>
            <a:pPr algn="ctr" defTabSz="914400">
              <a:lnSpc>
                <a:spcPct val="100000"/>
              </a:lnSpc>
              <a:tabLst>
                <a:tab pos="0" algn="l"/>
              </a:tabLst>
            </a:pPr>
            <a:r>
              <a:rPr lang="en-US" sz="2500" b="1" u="none" strike="noStrike" dirty="0">
                <a:solidFill>
                  <a:srgbClr val="18384A"/>
                </a:solidFill>
                <a:effectLst/>
                <a:uFillTx/>
                <a:latin typeface="Aptos Display"/>
                <a:ea typeface="Aptos Display"/>
              </a:rPr>
              <a:t>Then fine-tune monitor</a:t>
            </a:r>
            <a:r>
              <a:rPr lang="en-US" sz="2500" b="1" dirty="0">
                <a:solidFill>
                  <a:srgbClr val="18384A"/>
                </a:solidFill>
                <a:latin typeface="Aptos Display"/>
                <a:ea typeface="Aptos Display"/>
              </a:rPr>
              <a:t> placement, </a:t>
            </a:r>
            <a:r>
              <a:rPr lang="en-US" sz="2500" b="1" u="none" strike="noStrike" dirty="0">
                <a:solidFill>
                  <a:srgbClr val="18384A"/>
                </a:solidFill>
                <a:effectLst/>
                <a:uFillTx/>
                <a:latin typeface="Aptos Display"/>
                <a:ea typeface="Aptos Display"/>
              </a:rPr>
              <a:t>keyboard and mouse choices</a:t>
            </a:r>
            <a:endParaRPr lang="en-US" sz="2500" b="0" u="none" strike="noStrike" dirty="0">
              <a:solidFill>
                <a:srgbClr val="000000"/>
              </a:solidFill>
              <a:effectLst/>
              <a:uFillTx/>
              <a:latin typeface="Arial"/>
            </a:endParaRPr>
          </a:p>
        </p:txBody>
      </p:sp>
      <p:sp>
        <p:nvSpPr>
          <p:cNvPr id="112" name="Text 23"/>
          <p:cNvSpPr/>
          <p:nvPr/>
        </p:nvSpPr>
        <p:spPr>
          <a:xfrm>
            <a:off x="1828800" y="2331720"/>
            <a:ext cx="845784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450" b="0" u="none" strike="noStrike" dirty="0">
                <a:solidFill>
                  <a:srgbClr val="6B7280"/>
                </a:solidFill>
                <a:effectLst/>
                <a:uFillTx/>
                <a:latin typeface="Aptos"/>
              </a:rPr>
              <a:t>A workstation can have top-tier accessories and still be wrong if the chair and desk height fight the worker.</a:t>
            </a:r>
            <a:endParaRPr lang="en-US" sz="1450" b="0" u="none" strike="noStrike" dirty="0">
              <a:solidFill>
                <a:srgbClr val="000000"/>
              </a:solidFill>
              <a:effectLst/>
              <a:uFillTx/>
              <a:latin typeface="Arial"/>
            </a:endParaRPr>
          </a:p>
        </p:txBody>
      </p:sp>
      <p:sp>
        <p:nvSpPr>
          <p:cNvPr id="113" name="Text 24"/>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114" name="Text 25"/>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06</a:t>
            </a:r>
            <a:endParaRPr lang="en-US" sz="750" b="0" u="none" strike="noStrike">
              <a:solidFill>
                <a:srgbClr val="000000"/>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 name="Text 0"/>
          <p:cNvSpPr/>
          <p:nvPr/>
        </p:nvSpPr>
        <p:spPr>
          <a:xfrm>
            <a:off x="567000" y="15552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ea typeface="Aptos"/>
              </a:rPr>
              <a:t>SIDE-VIEW CHECK</a:t>
            </a:r>
            <a:endParaRPr lang="en-US" sz="850" b="0" u="none" strike="noStrike">
              <a:solidFill>
                <a:srgbClr val="000000"/>
              </a:solidFill>
              <a:effectLst/>
              <a:uFillTx/>
              <a:latin typeface="Arial"/>
            </a:endParaRPr>
          </a:p>
        </p:txBody>
      </p:sp>
      <p:sp>
        <p:nvSpPr>
          <p:cNvPr id="116" name="Text 1"/>
          <p:cNvSpPr/>
          <p:nvPr/>
        </p:nvSpPr>
        <p:spPr>
          <a:xfrm>
            <a:off x="567000" y="420480"/>
            <a:ext cx="813780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8384A"/>
                </a:solidFill>
                <a:effectLst/>
                <a:uFillTx/>
                <a:latin typeface="Aptos Display"/>
                <a:ea typeface="Aptos Display"/>
              </a:rPr>
              <a:t>What neutral posture looks like</a:t>
            </a:r>
            <a:endParaRPr lang="en-US" sz="2800" b="0" u="none" strike="noStrike">
              <a:solidFill>
                <a:srgbClr val="000000"/>
              </a:solidFill>
              <a:effectLst/>
              <a:uFillTx/>
              <a:latin typeface="Arial"/>
            </a:endParaRPr>
          </a:p>
        </p:txBody>
      </p:sp>
      <p:sp>
        <p:nvSpPr>
          <p:cNvPr id="117" name="Shape 2"/>
          <p:cNvSpPr/>
          <p:nvPr/>
        </p:nvSpPr>
        <p:spPr>
          <a:xfrm>
            <a:off x="566640" y="115200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pic>
        <p:nvPicPr>
          <p:cNvPr id="118" name="Image 0" descr="/mnt/data/a_clean_well_lit_modern_office_workstation_inter_batch_2.png"/>
          <p:cNvPicPr/>
          <p:nvPr/>
        </p:nvPicPr>
        <p:blipFill>
          <a:blip r:embed="rId3"/>
          <a:srcRect l="9094" r="9094"/>
          <a:stretch/>
        </p:blipFill>
        <p:spPr>
          <a:xfrm>
            <a:off x="594360" y="1417320"/>
            <a:ext cx="6446160" cy="4434480"/>
          </a:xfrm>
          <a:prstGeom prst="rect">
            <a:avLst/>
          </a:prstGeom>
          <a:noFill/>
          <a:ln w="0">
            <a:noFill/>
          </a:ln>
        </p:spPr>
      </p:pic>
      <p:sp>
        <p:nvSpPr>
          <p:cNvPr id="119" name="Shape 3"/>
          <p:cNvSpPr/>
          <p:nvPr/>
        </p:nvSpPr>
        <p:spPr>
          <a:xfrm>
            <a:off x="7498080" y="1389960"/>
            <a:ext cx="3200040" cy="347040"/>
          </a:xfrm>
          <a:prstGeom prst="roundRect">
            <a:avLst>
              <a:gd name="adj" fmla="val 21053"/>
            </a:avLst>
          </a:prstGeom>
          <a:solidFill>
            <a:srgbClr val="EEF4F5"/>
          </a:solidFill>
          <a:ln w="12700">
            <a:solidFill>
              <a:srgbClr val="EEF4F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20" name="Text 4"/>
          <p:cNvSpPr/>
          <p:nvPr/>
        </p:nvSpPr>
        <p:spPr>
          <a:xfrm>
            <a:off x="7598520" y="1463040"/>
            <a:ext cx="29988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Head over shoulders</a:t>
            </a:r>
            <a:endParaRPr lang="en-US" sz="1050" b="0" u="none" strike="noStrike">
              <a:solidFill>
                <a:srgbClr val="000000"/>
              </a:solidFill>
              <a:effectLst/>
              <a:uFillTx/>
              <a:latin typeface="Arial"/>
            </a:endParaRPr>
          </a:p>
        </p:txBody>
      </p:sp>
      <p:sp>
        <p:nvSpPr>
          <p:cNvPr id="121" name="Shape 5"/>
          <p:cNvSpPr/>
          <p:nvPr/>
        </p:nvSpPr>
        <p:spPr>
          <a:xfrm>
            <a:off x="7498080" y="1920240"/>
            <a:ext cx="3200040" cy="347040"/>
          </a:xfrm>
          <a:prstGeom prst="roundRect">
            <a:avLst>
              <a:gd name="adj" fmla="val 21053"/>
            </a:avLst>
          </a:prstGeom>
          <a:solidFill>
            <a:srgbClr val="EEF4F5"/>
          </a:solidFill>
          <a:ln w="12700">
            <a:solidFill>
              <a:srgbClr val="EEF4F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22" name="Text 6"/>
          <p:cNvSpPr/>
          <p:nvPr/>
        </p:nvSpPr>
        <p:spPr>
          <a:xfrm>
            <a:off x="7598520" y="1993320"/>
            <a:ext cx="29988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Neutral chin</a:t>
            </a:r>
            <a:endParaRPr lang="en-US" sz="1050" b="0" u="none" strike="noStrike">
              <a:solidFill>
                <a:srgbClr val="000000"/>
              </a:solidFill>
              <a:effectLst/>
              <a:uFillTx/>
              <a:latin typeface="Arial"/>
            </a:endParaRPr>
          </a:p>
        </p:txBody>
      </p:sp>
      <p:sp>
        <p:nvSpPr>
          <p:cNvPr id="123" name="Shape 7"/>
          <p:cNvSpPr/>
          <p:nvPr/>
        </p:nvSpPr>
        <p:spPr>
          <a:xfrm>
            <a:off x="7498080" y="2450520"/>
            <a:ext cx="3200040" cy="347040"/>
          </a:xfrm>
          <a:prstGeom prst="roundRect">
            <a:avLst>
              <a:gd name="adj" fmla="val 21053"/>
            </a:avLst>
          </a:prstGeom>
          <a:solidFill>
            <a:srgbClr val="EEF4F5"/>
          </a:solidFill>
          <a:ln w="12700">
            <a:solidFill>
              <a:srgbClr val="EEF4F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24" name="Text 8"/>
          <p:cNvSpPr/>
          <p:nvPr/>
        </p:nvSpPr>
        <p:spPr>
          <a:xfrm>
            <a:off x="7598520" y="2523600"/>
            <a:ext cx="29988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Shoulders relaxed</a:t>
            </a:r>
            <a:endParaRPr lang="en-US" sz="1050" b="0" u="none" strike="noStrike">
              <a:solidFill>
                <a:srgbClr val="000000"/>
              </a:solidFill>
              <a:effectLst/>
              <a:uFillTx/>
              <a:latin typeface="Arial"/>
            </a:endParaRPr>
          </a:p>
        </p:txBody>
      </p:sp>
      <p:sp>
        <p:nvSpPr>
          <p:cNvPr id="125" name="Shape 9"/>
          <p:cNvSpPr/>
          <p:nvPr/>
        </p:nvSpPr>
        <p:spPr>
          <a:xfrm>
            <a:off x="7498080" y="2980800"/>
            <a:ext cx="3200040" cy="347040"/>
          </a:xfrm>
          <a:prstGeom prst="roundRect">
            <a:avLst>
              <a:gd name="adj" fmla="val 21053"/>
            </a:avLst>
          </a:prstGeom>
          <a:solidFill>
            <a:srgbClr val="EEF4F5"/>
          </a:solidFill>
          <a:ln w="12700">
            <a:solidFill>
              <a:srgbClr val="EEF4F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26" name="Text 10"/>
          <p:cNvSpPr/>
          <p:nvPr/>
        </p:nvSpPr>
        <p:spPr>
          <a:xfrm>
            <a:off x="7598520" y="3054240"/>
            <a:ext cx="29988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Lumbar supported</a:t>
            </a:r>
            <a:endParaRPr lang="en-US" sz="1050" b="0" u="none" strike="noStrike">
              <a:solidFill>
                <a:srgbClr val="000000"/>
              </a:solidFill>
              <a:effectLst/>
              <a:uFillTx/>
              <a:latin typeface="Arial"/>
            </a:endParaRPr>
          </a:p>
        </p:txBody>
      </p:sp>
      <p:sp>
        <p:nvSpPr>
          <p:cNvPr id="127" name="Shape 11"/>
          <p:cNvSpPr/>
          <p:nvPr/>
        </p:nvSpPr>
        <p:spPr>
          <a:xfrm>
            <a:off x="7498080" y="3511440"/>
            <a:ext cx="3200040" cy="347040"/>
          </a:xfrm>
          <a:prstGeom prst="roundRect">
            <a:avLst>
              <a:gd name="adj" fmla="val 21053"/>
            </a:avLst>
          </a:prstGeom>
          <a:solidFill>
            <a:srgbClr val="EEF4F5"/>
          </a:solidFill>
          <a:ln w="12700">
            <a:solidFill>
              <a:srgbClr val="EEF4F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28" name="Text 12"/>
          <p:cNvSpPr/>
          <p:nvPr/>
        </p:nvSpPr>
        <p:spPr>
          <a:xfrm>
            <a:off x="7598520" y="3584520"/>
            <a:ext cx="29988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Wrists straight</a:t>
            </a:r>
            <a:endParaRPr lang="en-US" sz="1050" b="0" u="none" strike="noStrike">
              <a:solidFill>
                <a:srgbClr val="000000"/>
              </a:solidFill>
              <a:effectLst/>
              <a:uFillTx/>
              <a:latin typeface="Arial"/>
            </a:endParaRPr>
          </a:p>
        </p:txBody>
      </p:sp>
      <p:sp>
        <p:nvSpPr>
          <p:cNvPr id="129" name="Shape 13"/>
          <p:cNvSpPr/>
          <p:nvPr/>
        </p:nvSpPr>
        <p:spPr>
          <a:xfrm>
            <a:off x="7498080" y="4041720"/>
            <a:ext cx="3200040" cy="347040"/>
          </a:xfrm>
          <a:prstGeom prst="roundRect">
            <a:avLst>
              <a:gd name="adj" fmla="val 21053"/>
            </a:avLst>
          </a:prstGeom>
          <a:solidFill>
            <a:srgbClr val="EEF4F5"/>
          </a:solidFill>
          <a:ln w="12700">
            <a:solidFill>
              <a:srgbClr val="EEF4F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30" name="Text 14"/>
          <p:cNvSpPr/>
          <p:nvPr/>
        </p:nvSpPr>
        <p:spPr>
          <a:xfrm>
            <a:off x="7598520" y="4114800"/>
            <a:ext cx="29988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Feet flat</a:t>
            </a:r>
            <a:endParaRPr lang="en-US" sz="1050" b="0" u="none" strike="noStrike">
              <a:solidFill>
                <a:srgbClr val="000000"/>
              </a:solidFill>
              <a:effectLst/>
              <a:uFillTx/>
              <a:latin typeface="Arial"/>
            </a:endParaRPr>
          </a:p>
        </p:txBody>
      </p:sp>
      <p:sp>
        <p:nvSpPr>
          <p:cNvPr id="131" name="Shape 15"/>
          <p:cNvSpPr/>
          <p:nvPr/>
        </p:nvSpPr>
        <p:spPr>
          <a:xfrm>
            <a:off x="7498080" y="4572000"/>
            <a:ext cx="3200040" cy="347040"/>
          </a:xfrm>
          <a:prstGeom prst="roundRect">
            <a:avLst>
              <a:gd name="adj" fmla="val 21053"/>
            </a:avLst>
          </a:prstGeom>
          <a:solidFill>
            <a:srgbClr val="EEF4F5"/>
          </a:solidFill>
          <a:ln w="12700">
            <a:solidFill>
              <a:srgbClr val="EEF4F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32" name="Text 16"/>
          <p:cNvSpPr/>
          <p:nvPr/>
        </p:nvSpPr>
        <p:spPr>
          <a:xfrm>
            <a:off x="7598520" y="4645080"/>
            <a:ext cx="29988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Hips slightly above knees</a:t>
            </a:r>
            <a:endParaRPr lang="en-US" sz="1050" b="0" u="none" strike="noStrike">
              <a:solidFill>
                <a:srgbClr val="000000"/>
              </a:solidFill>
              <a:effectLst/>
              <a:uFillTx/>
              <a:latin typeface="Arial"/>
            </a:endParaRPr>
          </a:p>
        </p:txBody>
      </p:sp>
      <p:sp>
        <p:nvSpPr>
          <p:cNvPr id="133" name="Shape 17"/>
          <p:cNvSpPr/>
          <p:nvPr/>
        </p:nvSpPr>
        <p:spPr>
          <a:xfrm>
            <a:off x="7498080" y="5102280"/>
            <a:ext cx="3200040" cy="347040"/>
          </a:xfrm>
          <a:prstGeom prst="roundRect">
            <a:avLst>
              <a:gd name="adj" fmla="val 21053"/>
            </a:avLst>
          </a:prstGeom>
          <a:solidFill>
            <a:srgbClr val="EEF4F5"/>
          </a:solidFill>
          <a:ln w="12700">
            <a:solidFill>
              <a:srgbClr val="EEF4F5">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34" name="Text 18"/>
          <p:cNvSpPr/>
          <p:nvPr/>
        </p:nvSpPr>
        <p:spPr>
          <a:xfrm>
            <a:off x="7598520" y="5175360"/>
            <a:ext cx="299880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Mouse hand relaxed</a:t>
            </a:r>
            <a:endParaRPr lang="en-US" sz="1050" b="0" u="none" strike="noStrike">
              <a:solidFill>
                <a:srgbClr val="000000"/>
              </a:solidFill>
              <a:effectLst/>
              <a:uFillTx/>
              <a:latin typeface="Arial"/>
            </a:endParaRPr>
          </a:p>
        </p:txBody>
      </p:sp>
      <p:sp>
        <p:nvSpPr>
          <p:cNvPr id="135" name="Text 19"/>
          <p:cNvSpPr/>
          <p:nvPr/>
        </p:nvSpPr>
        <p:spPr>
          <a:xfrm>
            <a:off x="777240" y="5851800"/>
            <a:ext cx="10671048" cy="631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800" b="1" u="none" strike="noStrike" dirty="0">
                <a:solidFill>
                  <a:srgbClr val="18384A"/>
                </a:solidFill>
                <a:effectLst/>
                <a:uFillTx/>
                <a:latin typeface="Aptos Display"/>
                <a:ea typeface="Aptos Display"/>
              </a:rPr>
              <a:t>Think “piano player”: relaxed shoulders, elbows close, wrists straight.  </a:t>
            </a:r>
          </a:p>
          <a:p>
            <a:pPr algn="ctr" defTabSz="914400">
              <a:lnSpc>
                <a:spcPct val="100000"/>
              </a:lnSpc>
              <a:tabLst>
                <a:tab pos="0" algn="l"/>
              </a:tabLst>
            </a:pPr>
            <a:r>
              <a:rPr lang="en-US" sz="1800" b="1" u="none" strike="noStrike" dirty="0">
                <a:solidFill>
                  <a:srgbClr val="FF0000"/>
                </a:solidFill>
                <a:effectLst/>
                <a:uFillTx/>
                <a:latin typeface="Aptos Display"/>
                <a:ea typeface="Aptos Display"/>
              </a:rPr>
              <a:t>NOTE:  armrest and </a:t>
            </a:r>
            <a:r>
              <a:rPr lang="en-US" b="1" dirty="0">
                <a:solidFill>
                  <a:srgbClr val="FF0000"/>
                </a:solidFill>
                <a:latin typeface="Aptos Display"/>
                <a:ea typeface="Aptos Display"/>
              </a:rPr>
              <a:t>desktop same heigh</a:t>
            </a:r>
            <a:r>
              <a:rPr lang="en-US" sz="1800" b="1" u="none" strike="noStrike" dirty="0">
                <a:solidFill>
                  <a:srgbClr val="FF0000"/>
                </a:solidFill>
                <a:effectLst/>
                <a:uFillTx/>
                <a:latin typeface="Aptos Display"/>
                <a:ea typeface="Aptos Display"/>
              </a:rPr>
              <a:t>t.</a:t>
            </a:r>
            <a:endParaRPr lang="en-US" sz="1800" b="0" u="none" strike="noStrike" dirty="0">
              <a:solidFill>
                <a:srgbClr val="FF0000"/>
              </a:solidFill>
              <a:effectLst/>
              <a:uFillTx/>
              <a:latin typeface="Arial"/>
            </a:endParaRPr>
          </a:p>
        </p:txBody>
      </p:sp>
      <p:sp>
        <p:nvSpPr>
          <p:cNvPr id="136" name="Text 20"/>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137" name="Text 21"/>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07</a:t>
            </a:r>
            <a:endParaRPr lang="en-US" sz="750" b="0" u="none" strike="noStrike">
              <a:solidFill>
                <a:srgbClr val="000000"/>
              </a:solidFill>
              <a:effectLst/>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3EA"/>
        </a:solidFill>
        <a:effectLst/>
      </p:bgPr>
    </p:bg>
    <p:spTree>
      <p:nvGrpSpPr>
        <p:cNvPr id="1" name=""/>
        <p:cNvGrpSpPr/>
        <p:nvPr/>
      </p:nvGrpSpPr>
      <p:grpSpPr>
        <a:xfrm>
          <a:off x="0" y="0"/>
          <a:ext cx="0" cy="0"/>
          <a:chOff x="0" y="0"/>
          <a:chExt cx="0" cy="0"/>
        </a:xfrm>
      </p:grpSpPr>
      <p:sp>
        <p:nvSpPr>
          <p:cNvPr id="138" name="Text 0"/>
          <p:cNvSpPr/>
          <p:nvPr/>
        </p:nvSpPr>
        <p:spPr>
          <a:xfrm>
            <a:off x="567000" y="15552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ea typeface="Aptos"/>
              </a:rPr>
              <a:t>MONITOR + KEYBOARD + MOUSE</a:t>
            </a:r>
            <a:endParaRPr lang="en-US" sz="850" b="0" u="none" strike="noStrike">
              <a:solidFill>
                <a:srgbClr val="000000"/>
              </a:solidFill>
              <a:effectLst/>
              <a:uFillTx/>
              <a:latin typeface="Arial"/>
            </a:endParaRPr>
          </a:p>
        </p:txBody>
      </p:sp>
      <p:sp>
        <p:nvSpPr>
          <p:cNvPr id="139" name="Text 1"/>
          <p:cNvSpPr/>
          <p:nvPr/>
        </p:nvSpPr>
        <p:spPr>
          <a:xfrm>
            <a:off x="567000" y="420480"/>
            <a:ext cx="813780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8384A"/>
                </a:solidFill>
                <a:effectLst/>
                <a:uFillTx/>
                <a:latin typeface="Aptos Display"/>
                <a:ea typeface="Aptos Display"/>
              </a:rPr>
              <a:t>Dial in the equipment after the foundation</a:t>
            </a:r>
            <a:endParaRPr lang="en-US" sz="2800" b="0" u="none" strike="noStrike">
              <a:solidFill>
                <a:srgbClr val="000000"/>
              </a:solidFill>
              <a:effectLst/>
              <a:uFillTx/>
              <a:latin typeface="Arial"/>
            </a:endParaRPr>
          </a:p>
        </p:txBody>
      </p:sp>
      <p:sp>
        <p:nvSpPr>
          <p:cNvPr id="140" name="Shape 2"/>
          <p:cNvSpPr/>
          <p:nvPr/>
        </p:nvSpPr>
        <p:spPr>
          <a:xfrm>
            <a:off x="566640" y="115200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141" name="Shape 3"/>
          <p:cNvSpPr/>
          <p:nvPr/>
        </p:nvSpPr>
        <p:spPr>
          <a:xfrm>
            <a:off x="749880" y="1554480"/>
            <a:ext cx="3154320" cy="4160160"/>
          </a:xfrm>
          <a:prstGeom prst="rect">
            <a:avLst/>
          </a:prstGeom>
          <a:solidFill>
            <a:srgbClr val="FFFFFF"/>
          </a:solidFill>
          <a:ln w="13970">
            <a:solidFill>
              <a:srgbClr val="D7E0E4"/>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42" name="Shape 4"/>
          <p:cNvSpPr/>
          <p:nvPr/>
        </p:nvSpPr>
        <p:spPr>
          <a:xfrm>
            <a:off x="749880" y="1554480"/>
            <a:ext cx="3154320" cy="91080"/>
          </a:xfrm>
          <a:prstGeom prst="rect">
            <a:avLst/>
          </a:prstGeom>
          <a:solidFill>
            <a:srgbClr val="2F6F8F"/>
          </a:solidFill>
          <a:ln w="12700">
            <a:solidFill>
              <a:srgbClr val="333333">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43" name="Text 5"/>
          <p:cNvSpPr/>
          <p:nvPr/>
        </p:nvSpPr>
        <p:spPr>
          <a:xfrm>
            <a:off x="1005840" y="1828800"/>
            <a:ext cx="255996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300" b="1" u="none" strike="noStrike">
                <a:solidFill>
                  <a:srgbClr val="18384A"/>
                </a:solidFill>
                <a:effectLst/>
                <a:uFillTx/>
                <a:latin typeface="Aptos Display"/>
                <a:ea typeface="Aptos Display"/>
              </a:rPr>
              <a:t>Monitor</a:t>
            </a:r>
            <a:endParaRPr lang="en-US" sz="2300" b="0" u="none" strike="noStrike">
              <a:solidFill>
                <a:srgbClr val="000000"/>
              </a:solidFill>
              <a:effectLst/>
              <a:uFillTx/>
              <a:latin typeface="Arial"/>
            </a:endParaRPr>
          </a:p>
        </p:txBody>
      </p:sp>
      <p:sp>
        <p:nvSpPr>
          <p:cNvPr id="144" name="Text 6"/>
          <p:cNvSpPr/>
          <p:nvPr/>
        </p:nvSpPr>
        <p:spPr>
          <a:xfrm>
            <a:off x="1005840" y="2304360"/>
            <a:ext cx="255996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100" b="1" u="none" strike="noStrike">
                <a:solidFill>
                  <a:srgbClr val="2F6F8F"/>
                </a:solidFill>
                <a:effectLst/>
                <a:uFillTx/>
                <a:latin typeface="Aptos"/>
                <a:ea typeface="Aptos"/>
              </a:rPr>
              <a:t>Height + distance</a:t>
            </a:r>
            <a:endParaRPr lang="en-US" sz="1100" b="0" u="none" strike="noStrike">
              <a:solidFill>
                <a:srgbClr val="000000"/>
              </a:solidFill>
              <a:effectLst/>
              <a:uFillTx/>
              <a:latin typeface="Arial"/>
            </a:endParaRPr>
          </a:p>
        </p:txBody>
      </p:sp>
      <p:sp>
        <p:nvSpPr>
          <p:cNvPr id="145" name="Text 7"/>
          <p:cNvSpPr/>
          <p:nvPr/>
        </p:nvSpPr>
        <p:spPr>
          <a:xfrm>
            <a:off x="1005840" y="2816280"/>
            <a:ext cx="2559960" cy="1508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420" b="0" u="none" strike="noStrike">
                <a:solidFill>
                  <a:srgbClr val="6B7280"/>
                </a:solidFill>
                <a:effectLst/>
                <a:uFillTx/>
                <a:latin typeface="Aptos"/>
              </a:rPr>
              <a:t>Position the monitor so the head and chin stay neutral — not tilted up and not tilted down. Set the distance so the worker can view the screen without leaning forward.</a:t>
            </a:r>
            <a:endParaRPr lang="en-US" sz="1420" b="0" u="none" strike="noStrike">
              <a:solidFill>
                <a:srgbClr val="000000"/>
              </a:solidFill>
              <a:effectLst/>
              <a:uFillTx/>
              <a:latin typeface="Arial"/>
            </a:endParaRPr>
          </a:p>
        </p:txBody>
      </p:sp>
      <p:sp>
        <p:nvSpPr>
          <p:cNvPr id="146" name="Shape 8"/>
          <p:cNvSpPr/>
          <p:nvPr/>
        </p:nvSpPr>
        <p:spPr>
          <a:xfrm>
            <a:off x="1005840" y="4873680"/>
            <a:ext cx="2029680" cy="347040"/>
          </a:xfrm>
          <a:prstGeom prst="roundRect">
            <a:avLst>
              <a:gd name="adj" fmla="val 21053"/>
            </a:avLst>
          </a:prstGeom>
          <a:solidFill>
            <a:srgbClr val="EFF5F4"/>
          </a:solidFill>
          <a:ln w="12700">
            <a:solidFill>
              <a:srgbClr val="EFF5F4">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47" name="Text 9"/>
          <p:cNvSpPr/>
          <p:nvPr/>
        </p:nvSpPr>
        <p:spPr>
          <a:xfrm>
            <a:off x="1106280" y="4946760"/>
            <a:ext cx="18284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Look straight</a:t>
            </a:r>
            <a:endParaRPr lang="en-US" sz="1050" b="0" u="none" strike="noStrike">
              <a:solidFill>
                <a:srgbClr val="000000"/>
              </a:solidFill>
              <a:effectLst/>
              <a:uFillTx/>
              <a:latin typeface="Arial"/>
            </a:endParaRPr>
          </a:p>
        </p:txBody>
      </p:sp>
      <p:sp>
        <p:nvSpPr>
          <p:cNvPr id="148" name="Shape 10"/>
          <p:cNvSpPr/>
          <p:nvPr/>
        </p:nvSpPr>
        <p:spPr>
          <a:xfrm>
            <a:off x="4498920" y="1554480"/>
            <a:ext cx="3154320" cy="4160160"/>
          </a:xfrm>
          <a:prstGeom prst="rect">
            <a:avLst/>
          </a:prstGeom>
          <a:solidFill>
            <a:srgbClr val="FFFFFF"/>
          </a:solidFill>
          <a:ln w="13970">
            <a:solidFill>
              <a:srgbClr val="D7E0E4"/>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49" name="Shape 11"/>
          <p:cNvSpPr/>
          <p:nvPr/>
        </p:nvSpPr>
        <p:spPr>
          <a:xfrm>
            <a:off x="4498920" y="1554480"/>
            <a:ext cx="3154320" cy="91080"/>
          </a:xfrm>
          <a:prstGeom prst="rect">
            <a:avLst/>
          </a:prstGeom>
          <a:solidFill>
            <a:srgbClr val="7A8B58"/>
          </a:solidFill>
          <a:ln w="12700">
            <a:solidFill>
              <a:srgbClr val="333333">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50" name="Text 12"/>
          <p:cNvSpPr/>
          <p:nvPr/>
        </p:nvSpPr>
        <p:spPr>
          <a:xfrm>
            <a:off x="4754880" y="1828800"/>
            <a:ext cx="255996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300" b="1" u="none" strike="noStrike">
                <a:solidFill>
                  <a:srgbClr val="18384A"/>
                </a:solidFill>
                <a:effectLst/>
                <a:uFillTx/>
                <a:latin typeface="Aptos Display"/>
                <a:ea typeface="Aptos Display"/>
              </a:rPr>
              <a:t>Keyboard</a:t>
            </a:r>
            <a:endParaRPr lang="en-US" sz="2300" b="0" u="none" strike="noStrike">
              <a:solidFill>
                <a:srgbClr val="000000"/>
              </a:solidFill>
              <a:effectLst/>
              <a:uFillTx/>
              <a:latin typeface="Arial"/>
            </a:endParaRPr>
          </a:p>
        </p:txBody>
      </p:sp>
      <p:sp>
        <p:nvSpPr>
          <p:cNvPr id="151" name="Text 13"/>
          <p:cNvSpPr/>
          <p:nvPr/>
        </p:nvSpPr>
        <p:spPr>
          <a:xfrm>
            <a:off x="4754880" y="2304360"/>
            <a:ext cx="255996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100" b="1" u="none" strike="noStrike">
                <a:solidFill>
                  <a:srgbClr val="7A8B58"/>
                </a:solidFill>
                <a:effectLst/>
                <a:uFillTx/>
                <a:latin typeface="Aptos"/>
                <a:ea typeface="Aptos"/>
              </a:rPr>
              <a:t>Neutral wrists</a:t>
            </a:r>
            <a:endParaRPr lang="en-US" sz="1100" b="0" u="none" strike="noStrike">
              <a:solidFill>
                <a:srgbClr val="000000"/>
              </a:solidFill>
              <a:effectLst/>
              <a:uFillTx/>
              <a:latin typeface="Arial"/>
            </a:endParaRPr>
          </a:p>
        </p:txBody>
      </p:sp>
      <p:sp>
        <p:nvSpPr>
          <p:cNvPr id="152" name="Text 14"/>
          <p:cNvSpPr/>
          <p:nvPr/>
        </p:nvSpPr>
        <p:spPr>
          <a:xfrm>
            <a:off x="4754880" y="2816280"/>
            <a:ext cx="2559960" cy="1508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420" b="0" u="none" strike="noStrike">
                <a:solidFill>
                  <a:srgbClr val="6B7280"/>
                </a:solidFill>
                <a:effectLst/>
                <a:uFillTx/>
                <a:latin typeface="Aptos"/>
              </a:rPr>
              <a:t>Keep wrists straight and shoulders relaxed. Avoid tilting the keyboard.</a:t>
            </a:r>
            <a:endParaRPr lang="en-US" sz="1420" b="0" u="none" strike="noStrike">
              <a:solidFill>
                <a:srgbClr val="000000"/>
              </a:solidFill>
              <a:effectLst/>
              <a:uFillTx/>
              <a:latin typeface="Arial"/>
            </a:endParaRPr>
          </a:p>
        </p:txBody>
      </p:sp>
      <p:sp>
        <p:nvSpPr>
          <p:cNvPr id="153" name="Shape 15"/>
          <p:cNvSpPr/>
          <p:nvPr/>
        </p:nvSpPr>
        <p:spPr>
          <a:xfrm>
            <a:off x="4754880" y="4873680"/>
            <a:ext cx="2029680" cy="347040"/>
          </a:xfrm>
          <a:prstGeom prst="roundRect">
            <a:avLst>
              <a:gd name="adj" fmla="val 21053"/>
            </a:avLst>
          </a:prstGeom>
          <a:solidFill>
            <a:srgbClr val="EFF5F4"/>
          </a:solidFill>
          <a:ln w="12700">
            <a:solidFill>
              <a:srgbClr val="EFF5F4">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54" name="Text 16"/>
          <p:cNvSpPr/>
          <p:nvPr/>
        </p:nvSpPr>
        <p:spPr>
          <a:xfrm>
            <a:off x="4855320" y="4946760"/>
            <a:ext cx="18284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Stay neutral</a:t>
            </a:r>
            <a:endParaRPr lang="en-US" sz="1050" b="0" u="none" strike="noStrike">
              <a:solidFill>
                <a:srgbClr val="000000"/>
              </a:solidFill>
              <a:effectLst/>
              <a:uFillTx/>
              <a:latin typeface="Arial"/>
            </a:endParaRPr>
          </a:p>
        </p:txBody>
      </p:sp>
      <p:sp>
        <p:nvSpPr>
          <p:cNvPr id="155" name="Shape 17"/>
          <p:cNvSpPr/>
          <p:nvPr/>
        </p:nvSpPr>
        <p:spPr>
          <a:xfrm>
            <a:off x="8247960" y="1554480"/>
            <a:ext cx="3154320" cy="4160160"/>
          </a:xfrm>
          <a:prstGeom prst="rect">
            <a:avLst/>
          </a:prstGeom>
          <a:solidFill>
            <a:srgbClr val="FFFFFF"/>
          </a:solidFill>
          <a:ln w="13970">
            <a:solidFill>
              <a:srgbClr val="D7E0E4"/>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56" name="Shape 18"/>
          <p:cNvSpPr/>
          <p:nvPr/>
        </p:nvSpPr>
        <p:spPr>
          <a:xfrm>
            <a:off x="8247960" y="1554480"/>
            <a:ext cx="3154320" cy="91080"/>
          </a:xfrm>
          <a:prstGeom prst="rect">
            <a:avLst/>
          </a:prstGeom>
          <a:solidFill>
            <a:srgbClr val="6FA8A5"/>
          </a:solidFill>
          <a:ln w="12700">
            <a:solidFill>
              <a:srgbClr val="333333">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57" name="Text 19"/>
          <p:cNvSpPr/>
          <p:nvPr/>
        </p:nvSpPr>
        <p:spPr>
          <a:xfrm>
            <a:off x="8503920" y="1828800"/>
            <a:ext cx="255996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300" b="1" u="none" strike="noStrike">
                <a:solidFill>
                  <a:srgbClr val="18384A"/>
                </a:solidFill>
                <a:effectLst/>
                <a:uFillTx/>
                <a:latin typeface="Aptos Display"/>
                <a:ea typeface="Aptos Display"/>
              </a:rPr>
              <a:t>Mouse</a:t>
            </a:r>
            <a:endParaRPr lang="en-US" sz="2300" b="0" u="none" strike="noStrike">
              <a:solidFill>
                <a:srgbClr val="000000"/>
              </a:solidFill>
              <a:effectLst/>
              <a:uFillTx/>
              <a:latin typeface="Arial"/>
            </a:endParaRPr>
          </a:p>
        </p:txBody>
      </p:sp>
      <p:sp>
        <p:nvSpPr>
          <p:cNvPr id="158" name="Text 20"/>
          <p:cNvSpPr/>
          <p:nvPr/>
        </p:nvSpPr>
        <p:spPr>
          <a:xfrm>
            <a:off x="8503920" y="2304360"/>
            <a:ext cx="255996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100" b="1" u="none" strike="noStrike">
                <a:solidFill>
                  <a:srgbClr val="6FA8A5"/>
                </a:solidFill>
                <a:effectLst/>
                <a:uFillTx/>
                <a:latin typeface="Aptos"/>
                <a:ea typeface="Aptos"/>
              </a:rPr>
              <a:t>Relaxed hand</a:t>
            </a:r>
            <a:endParaRPr lang="en-US" sz="1100" b="0" u="none" strike="noStrike">
              <a:solidFill>
                <a:srgbClr val="000000"/>
              </a:solidFill>
              <a:effectLst/>
              <a:uFillTx/>
              <a:latin typeface="Arial"/>
            </a:endParaRPr>
          </a:p>
        </p:txBody>
      </p:sp>
      <p:sp>
        <p:nvSpPr>
          <p:cNvPr id="159" name="Text 21"/>
          <p:cNvSpPr/>
          <p:nvPr/>
        </p:nvSpPr>
        <p:spPr>
          <a:xfrm>
            <a:off x="8503920" y="2816280"/>
            <a:ext cx="2559960" cy="1508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defTabSz="914400">
              <a:lnSpc>
                <a:spcPct val="100000"/>
              </a:lnSpc>
              <a:tabLst>
                <a:tab pos="0" algn="l"/>
              </a:tabLst>
            </a:pPr>
            <a:r>
              <a:rPr lang="en-US" sz="1520" b="0" u="none" strike="noStrike">
                <a:solidFill>
                  <a:srgbClr val="1F2933"/>
                </a:solidFill>
                <a:effectLst/>
                <a:uFillTx/>
                <a:latin typeface="Aptos"/>
                <a:ea typeface="Aptos"/>
              </a:rPr>
              <a:t>Vertical and larger mice can help the hand rest instead of clutching a small travel-size device.</a:t>
            </a:r>
            <a:endParaRPr lang="en-US" sz="1520" b="0" u="none" strike="noStrike">
              <a:solidFill>
                <a:srgbClr val="000000"/>
              </a:solidFill>
              <a:effectLst/>
              <a:uFillTx/>
              <a:latin typeface="Arial"/>
            </a:endParaRPr>
          </a:p>
        </p:txBody>
      </p:sp>
      <p:sp>
        <p:nvSpPr>
          <p:cNvPr id="160" name="Shape 22"/>
          <p:cNvSpPr/>
          <p:nvPr/>
        </p:nvSpPr>
        <p:spPr>
          <a:xfrm>
            <a:off x="8503920" y="4873680"/>
            <a:ext cx="2029680" cy="347040"/>
          </a:xfrm>
          <a:prstGeom prst="roundRect">
            <a:avLst>
              <a:gd name="adj" fmla="val 21053"/>
            </a:avLst>
          </a:prstGeom>
          <a:solidFill>
            <a:srgbClr val="EFF5F4"/>
          </a:solidFill>
          <a:ln w="12700">
            <a:solidFill>
              <a:srgbClr val="EFF5F4">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61" name="Text 23"/>
          <p:cNvSpPr/>
          <p:nvPr/>
        </p:nvSpPr>
        <p:spPr>
          <a:xfrm>
            <a:off x="8604360" y="4946760"/>
            <a:ext cx="18284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050" b="1" u="none" strike="noStrike">
                <a:solidFill>
                  <a:srgbClr val="18384A"/>
                </a:solidFill>
                <a:effectLst/>
                <a:uFillTx/>
                <a:latin typeface="Aptos"/>
                <a:ea typeface="Aptos"/>
              </a:rPr>
              <a:t>Rest, not clutch</a:t>
            </a:r>
            <a:endParaRPr lang="en-US" sz="1050" b="0" u="none" strike="noStrike">
              <a:solidFill>
                <a:srgbClr val="000000"/>
              </a:solidFill>
              <a:effectLst/>
              <a:uFillTx/>
              <a:latin typeface="Arial"/>
            </a:endParaRPr>
          </a:p>
        </p:txBody>
      </p:sp>
      <p:sp>
        <p:nvSpPr>
          <p:cNvPr id="162" name="Text 24"/>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163" name="Text 25"/>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08</a:t>
            </a:r>
            <a:endParaRPr lang="en-US" sz="750" b="0" u="none" strike="noStrike">
              <a:solidFill>
                <a:srgbClr val="000000"/>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3EA"/>
        </a:solidFill>
        <a:effectLst/>
      </p:bgPr>
    </p:bg>
    <p:spTree>
      <p:nvGrpSpPr>
        <p:cNvPr id="1" name=""/>
        <p:cNvGrpSpPr/>
        <p:nvPr/>
      </p:nvGrpSpPr>
      <p:grpSpPr>
        <a:xfrm>
          <a:off x="0" y="0"/>
          <a:ext cx="0" cy="0"/>
          <a:chOff x="0" y="0"/>
          <a:chExt cx="0" cy="0"/>
        </a:xfrm>
      </p:grpSpPr>
      <p:sp>
        <p:nvSpPr>
          <p:cNvPr id="164" name="Rectangle 1"/>
          <p:cNvSpPr/>
          <p:nvPr/>
        </p:nvSpPr>
        <p:spPr>
          <a:xfrm>
            <a:off x="0" y="172193"/>
            <a:ext cx="12191400" cy="6857640"/>
          </a:xfrm>
          <a:prstGeom prst="rect">
            <a:avLst/>
          </a:prstGeom>
          <a:solidFill>
            <a:srgbClr val="F8F5EE"/>
          </a:solidFill>
          <a:ln>
            <a:solidFill>
              <a:srgbClr val="F8F5EE"/>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dirty="0">
              <a:solidFill>
                <a:schemeClr val="lt1"/>
              </a:solidFill>
              <a:effectLst/>
              <a:uFillTx/>
              <a:latin typeface="Aptos"/>
            </a:endParaRPr>
          </a:p>
        </p:txBody>
      </p:sp>
      <p:sp>
        <p:nvSpPr>
          <p:cNvPr id="165" name="TextBox 2"/>
          <p:cNvSpPr/>
          <p:nvPr/>
        </p:nvSpPr>
        <p:spPr>
          <a:xfrm>
            <a:off x="502920" y="228600"/>
            <a:ext cx="2285640" cy="2739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000" b="1" u="none" strike="noStrike">
                <a:solidFill>
                  <a:srgbClr val="2F789A"/>
                </a:solidFill>
                <a:effectLst/>
                <a:uFillTx/>
                <a:latin typeface="Aptos"/>
              </a:rPr>
              <a:t>CORNER DESKS</a:t>
            </a:r>
            <a:endParaRPr lang="en-US" sz="1000" b="0" u="none" strike="noStrike">
              <a:solidFill>
                <a:srgbClr val="000000"/>
              </a:solidFill>
              <a:effectLst/>
              <a:uFillTx/>
              <a:latin typeface="Arial"/>
            </a:endParaRPr>
          </a:p>
        </p:txBody>
      </p:sp>
      <p:sp>
        <p:nvSpPr>
          <p:cNvPr id="166" name="TextBox 3"/>
          <p:cNvSpPr/>
          <p:nvPr/>
        </p:nvSpPr>
        <p:spPr>
          <a:xfrm>
            <a:off x="502920" y="567000"/>
            <a:ext cx="7680600" cy="5025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3000" b="1" u="none" strike="noStrike">
                <a:solidFill>
                  <a:srgbClr val="18374C"/>
                </a:solidFill>
                <a:effectLst/>
                <a:uFillTx/>
                <a:latin typeface="Aptos"/>
              </a:rPr>
              <a:t>On L-shaped desks, watch the reach</a:t>
            </a:r>
            <a:endParaRPr lang="en-US" sz="3000" b="0" u="none" strike="noStrike">
              <a:solidFill>
                <a:srgbClr val="000000"/>
              </a:solidFill>
              <a:effectLst/>
              <a:uFillTx/>
              <a:latin typeface="Arial"/>
            </a:endParaRPr>
          </a:p>
        </p:txBody>
      </p:sp>
      <p:sp>
        <p:nvSpPr>
          <p:cNvPr id="167" name="Rectangle 4"/>
          <p:cNvSpPr/>
          <p:nvPr/>
        </p:nvSpPr>
        <p:spPr>
          <a:xfrm>
            <a:off x="502920" y="1207080"/>
            <a:ext cx="1096920" cy="27000"/>
          </a:xfrm>
          <a:prstGeom prst="rect">
            <a:avLst/>
          </a:prstGeom>
          <a:solidFill>
            <a:srgbClr val="70B4B4"/>
          </a:solidFill>
          <a:ln>
            <a:solidFill>
              <a:srgbClr val="70B4B4"/>
            </a:solidFill>
          </a:ln>
        </p:spPr>
        <p:style>
          <a:lnRef idx="1">
            <a:schemeClr val="accent1"/>
          </a:lnRef>
          <a:fillRef idx="3">
            <a:schemeClr val="accent1"/>
          </a:fillRef>
          <a:effectRef idx="2">
            <a:schemeClr val="accent1"/>
          </a:effectRef>
          <a:fontRef idx="minor"/>
        </p:style>
        <p:txBody>
          <a:bodyPr lIns="90000" tIns="-17640" rIns="90000" bIns="-17640" anchor="ctr">
            <a:noAutofit/>
          </a:bodyPr>
          <a:lstStyle/>
          <a:p>
            <a:pPr algn="ctr" defTabSz="914400">
              <a:lnSpc>
                <a:spcPct val="100000"/>
              </a:lnSpc>
            </a:pPr>
            <a:endParaRPr lang="en-US" sz="1800" b="0" u="none" strike="noStrike">
              <a:solidFill>
                <a:schemeClr val="lt1"/>
              </a:solidFill>
              <a:effectLst/>
              <a:uFillTx/>
              <a:latin typeface="Aptos"/>
            </a:endParaRPr>
          </a:p>
        </p:txBody>
      </p:sp>
      <p:pic>
        <p:nvPicPr>
          <p:cNvPr id="168" name="Picture 5" descr="corner_l_desk_crop.jpg"/>
          <p:cNvPicPr/>
          <p:nvPr/>
        </p:nvPicPr>
        <p:blipFill>
          <a:blip r:embed="rId3"/>
          <a:stretch/>
        </p:blipFill>
        <p:spPr>
          <a:xfrm>
            <a:off x="685800" y="1481400"/>
            <a:ext cx="10835280" cy="4617360"/>
          </a:xfrm>
          <a:prstGeom prst="rect">
            <a:avLst/>
          </a:prstGeom>
          <a:noFill/>
          <a:ln w="0">
            <a:noFill/>
          </a:ln>
        </p:spPr>
      </p:pic>
      <p:sp>
        <p:nvSpPr>
          <p:cNvPr id="169" name="Rounded Rectangle 6"/>
          <p:cNvSpPr/>
          <p:nvPr/>
        </p:nvSpPr>
        <p:spPr>
          <a:xfrm>
            <a:off x="1051560" y="5650920"/>
            <a:ext cx="3794400" cy="347040"/>
          </a:xfrm>
          <a:prstGeom prst="roundRect">
            <a:avLst>
              <a:gd name="adj" fmla="val 16667"/>
            </a:avLst>
          </a:prstGeom>
          <a:solidFill>
            <a:srgbClr val="BE3732"/>
          </a:solidFill>
          <a:ln>
            <a:solidFill>
              <a:srgbClr val="BE3732"/>
            </a:solidFill>
          </a:ln>
        </p:spPr>
        <p:style>
          <a:lnRef idx="1">
            <a:schemeClr val="accent1"/>
          </a:lnRef>
          <a:fillRef idx="3">
            <a:schemeClr val="accent1"/>
          </a:fillRef>
          <a:effectRef idx="2">
            <a:schemeClr val="accent1"/>
          </a:effectRef>
          <a:fontRef idx="minor"/>
        </p:style>
        <p:txBody>
          <a:bodyPr lIns="90000" tIns="27360" rIns="90000" bIns="27360" anchor="ctr">
            <a:noAutofit/>
          </a:bodyPr>
          <a:lstStyle/>
          <a:p>
            <a:pPr algn="ctr" defTabSz="914400">
              <a:lnSpc>
                <a:spcPct val="100000"/>
              </a:lnSpc>
            </a:pPr>
            <a:r>
              <a:rPr lang="en-US" sz="1200" b="1" u="none" strike="noStrike">
                <a:solidFill>
                  <a:srgbClr val="FFFFFF"/>
                </a:solidFill>
                <a:effectLst/>
                <a:uFillTx/>
                <a:latin typeface="Aptos"/>
              </a:rPr>
              <a:t>AVOID: keyboard deep in the corner</a:t>
            </a:r>
            <a:endParaRPr lang="en-US" sz="1200" b="0" u="none" strike="noStrike">
              <a:solidFill>
                <a:srgbClr val="FFFFFF"/>
              </a:solidFill>
              <a:effectLst/>
              <a:uFillTx/>
              <a:latin typeface="Arial"/>
            </a:endParaRPr>
          </a:p>
        </p:txBody>
      </p:sp>
      <p:sp>
        <p:nvSpPr>
          <p:cNvPr id="170" name="Rounded Rectangle 7"/>
          <p:cNvSpPr/>
          <p:nvPr/>
        </p:nvSpPr>
        <p:spPr>
          <a:xfrm>
            <a:off x="7104960" y="5650920"/>
            <a:ext cx="3840120" cy="347040"/>
          </a:xfrm>
          <a:prstGeom prst="roundRect">
            <a:avLst>
              <a:gd name="adj" fmla="val 16667"/>
            </a:avLst>
          </a:prstGeom>
          <a:solidFill>
            <a:srgbClr val="748B57"/>
          </a:solidFill>
          <a:ln>
            <a:solidFill>
              <a:srgbClr val="748B57"/>
            </a:solidFill>
          </a:ln>
        </p:spPr>
        <p:style>
          <a:lnRef idx="1">
            <a:schemeClr val="accent1"/>
          </a:lnRef>
          <a:fillRef idx="3">
            <a:schemeClr val="accent1"/>
          </a:fillRef>
          <a:effectRef idx="2">
            <a:schemeClr val="accent1"/>
          </a:effectRef>
          <a:fontRef idx="minor"/>
        </p:style>
        <p:txBody>
          <a:bodyPr lIns="90000" tIns="27360" rIns="90000" bIns="27360" anchor="ctr">
            <a:noAutofit/>
          </a:bodyPr>
          <a:lstStyle/>
          <a:p>
            <a:pPr algn="ctr" defTabSz="914400">
              <a:lnSpc>
                <a:spcPct val="100000"/>
              </a:lnSpc>
            </a:pPr>
            <a:r>
              <a:rPr lang="en-US" sz="1200" b="1" u="none" strike="noStrike" dirty="0">
                <a:solidFill>
                  <a:srgbClr val="FFFFFF"/>
                </a:solidFill>
                <a:effectLst/>
                <a:uFillTx/>
                <a:latin typeface="Aptos"/>
              </a:rPr>
              <a:t>BETTER: bring inputs within easy reach</a:t>
            </a:r>
            <a:endParaRPr lang="en-US" sz="1200" b="0" u="none" strike="noStrike" dirty="0">
              <a:solidFill>
                <a:srgbClr val="FFFFFF"/>
              </a:solidFill>
              <a:effectLst/>
              <a:uFillTx/>
              <a:latin typeface="Arial"/>
            </a:endParaRPr>
          </a:p>
        </p:txBody>
      </p:sp>
      <p:sp>
        <p:nvSpPr>
          <p:cNvPr id="171" name="TextBox 8"/>
          <p:cNvSpPr/>
          <p:nvPr/>
        </p:nvSpPr>
        <p:spPr>
          <a:xfrm>
            <a:off x="685800" y="6199560"/>
            <a:ext cx="10423800" cy="467966"/>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algn="ctr" defTabSz="914400">
              <a:lnSpc>
                <a:spcPct val="100000"/>
              </a:lnSpc>
            </a:pPr>
            <a:r>
              <a:rPr lang="en-US" sz="1400" b="0" u="none" strike="noStrike" dirty="0">
                <a:solidFill>
                  <a:srgbClr val="18374C"/>
                </a:solidFill>
                <a:effectLst/>
                <a:uFillTx/>
                <a:latin typeface="Aptos"/>
              </a:rPr>
              <a:t>Inside corners can quietly turn into reach problems. The goal is simple: elbows close, shoulders relaxed, wrists neutral.  </a:t>
            </a:r>
          </a:p>
          <a:p>
            <a:pPr algn="ctr" defTabSz="914400">
              <a:lnSpc>
                <a:spcPct val="100000"/>
              </a:lnSpc>
            </a:pPr>
            <a:r>
              <a:rPr lang="en-US" sz="1400" b="0" u="none" strike="noStrike" dirty="0">
                <a:solidFill>
                  <a:srgbClr val="18374C"/>
                </a:solidFill>
                <a:effectLst/>
                <a:uFillTx/>
                <a:latin typeface="Aptos"/>
              </a:rPr>
              <a:t>NOTE:  Amazon has a simple clamp on corner adapter</a:t>
            </a:r>
            <a:r>
              <a:rPr lang="en-US" sz="1400" dirty="0">
                <a:solidFill>
                  <a:srgbClr val="18374C"/>
                </a:solidFill>
                <a:latin typeface="Aptos"/>
              </a:rPr>
              <a:t>, $30</a:t>
            </a:r>
            <a:endParaRPr lang="en-US" sz="1400" b="0" u="none" strike="noStrike" dirty="0">
              <a:solidFill>
                <a:srgbClr val="000000"/>
              </a:solidFill>
              <a:effectLst/>
              <a:uFillTx/>
              <a:latin typeface="Arial"/>
            </a:endParaRPr>
          </a:p>
        </p:txBody>
      </p:sp>
      <p:sp>
        <p:nvSpPr>
          <p:cNvPr id="172" name="TextBox 9"/>
          <p:cNvSpPr/>
          <p:nvPr/>
        </p:nvSpPr>
        <p:spPr>
          <a:xfrm>
            <a:off x="502920" y="6602040"/>
            <a:ext cx="3657240" cy="144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r>
              <a:rPr lang="en-US" sz="700" dirty="0">
                <a:solidFill>
                  <a:srgbClr val="657382"/>
                </a:solidFill>
              </a:rPr>
              <a:t>Neutral Posture, Better Work</a:t>
            </a:r>
            <a:endParaRPr lang="en-US" sz="700" b="0" u="none" strike="noStrike" dirty="0">
              <a:solidFill>
                <a:srgbClr val="FFFFFF"/>
              </a:solidFill>
              <a:effectLst/>
              <a:uFillTx/>
              <a:latin typeface="Arial"/>
            </a:endParaRPr>
          </a:p>
        </p:txBody>
      </p:sp>
      <p:sp>
        <p:nvSpPr>
          <p:cNvPr id="173" name="TextBox 10"/>
          <p:cNvSpPr/>
          <p:nvPr/>
        </p:nvSpPr>
        <p:spPr>
          <a:xfrm>
            <a:off x="11750040" y="6565320"/>
            <a:ext cx="228240" cy="182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algn="r" defTabSz="914400">
              <a:lnSpc>
                <a:spcPct val="100000"/>
              </a:lnSpc>
            </a:pPr>
            <a:r>
              <a:rPr lang="en-US" sz="800" b="0" u="none" strike="noStrike">
                <a:solidFill>
                  <a:srgbClr val="657382"/>
                </a:solidFill>
                <a:effectLst/>
                <a:uFillTx/>
                <a:latin typeface="Aptos"/>
              </a:rPr>
              <a:t>09</a:t>
            </a:r>
            <a:endParaRPr lang="en-US" sz="800" b="0" u="none" strike="noStrike">
              <a:solidFill>
                <a:srgbClr val="000000"/>
              </a:solidFill>
              <a:effectLst/>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 name="Text 0"/>
          <p:cNvSpPr/>
          <p:nvPr/>
        </p:nvSpPr>
        <p:spPr>
          <a:xfrm>
            <a:off x="567000" y="15552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ea typeface="Aptos"/>
              </a:rPr>
              <a:t>WFH</a:t>
            </a:r>
            <a:endParaRPr lang="en-US" sz="850" b="0" u="none" strike="noStrike">
              <a:solidFill>
                <a:srgbClr val="000000"/>
              </a:solidFill>
              <a:effectLst/>
              <a:uFillTx/>
              <a:latin typeface="Arial"/>
            </a:endParaRPr>
          </a:p>
        </p:txBody>
      </p:sp>
      <p:sp>
        <p:nvSpPr>
          <p:cNvPr id="175" name="Text 1"/>
          <p:cNvSpPr/>
          <p:nvPr/>
        </p:nvSpPr>
        <p:spPr>
          <a:xfrm>
            <a:off x="567000" y="420480"/>
            <a:ext cx="813780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8384A"/>
                </a:solidFill>
                <a:effectLst/>
                <a:uFillTx/>
                <a:latin typeface="Aptos Display"/>
                <a:ea typeface="Aptos Display"/>
              </a:rPr>
              <a:t>Work-from-home setups need the same principles</a:t>
            </a:r>
            <a:endParaRPr lang="en-US" sz="2800" b="0" u="none" strike="noStrike">
              <a:solidFill>
                <a:srgbClr val="000000"/>
              </a:solidFill>
              <a:effectLst/>
              <a:uFillTx/>
              <a:latin typeface="Arial"/>
            </a:endParaRPr>
          </a:p>
        </p:txBody>
      </p:sp>
      <p:sp>
        <p:nvSpPr>
          <p:cNvPr id="176" name="Shape 2"/>
          <p:cNvSpPr/>
          <p:nvPr/>
        </p:nvSpPr>
        <p:spPr>
          <a:xfrm>
            <a:off x="566640" y="115200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pic>
        <p:nvPicPr>
          <p:cNvPr id="177" name="Image 0" descr="/mnt/data/wide_split_comparison_scene_in_a_home_interior_tw_batch_3.png"/>
          <p:cNvPicPr/>
          <p:nvPr/>
        </p:nvPicPr>
        <p:blipFill>
          <a:blip r:embed="rId3"/>
          <a:srcRect l="7921" r="7921"/>
          <a:stretch/>
        </p:blipFill>
        <p:spPr>
          <a:xfrm>
            <a:off x="594360" y="1261800"/>
            <a:ext cx="7314840" cy="4891680"/>
          </a:xfrm>
          <a:prstGeom prst="rect">
            <a:avLst/>
          </a:prstGeom>
          <a:noFill/>
          <a:ln w="0">
            <a:noFill/>
          </a:ln>
        </p:spPr>
      </p:pic>
      <p:sp>
        <p:nvSpPr>
          <p:cNvPr id="178" name="Shape 3"/>
          <p:cNvSpPr/>
          <p:nvPr/>
        </p:nvSpPr>
        <p:spPr>
          <a:xfrm>
            <a:off x="8348400" y="1417320"/>
            <a:ext cx="2971440" cy="4480200"/>
          </a:xfrm>
          <a:prstGeom prst="rect">
            <a:avLst/>
          </a:prstGeom>
          <a:solidFill>
            <a:srgbClr val="F7F3EA"/>
          </a:solidFill>
          <a:ln w="13970">
            <a:solidFill>
              <a:srgbClr val="DFE7E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179" name="Text 4"/>
          <p:cNvSpPr/>
          <p:nvPr/>
        </p:nvSpPr>
        <p:spPr>
          <a:xfrm>
            <a:off x="8613720" y="1810440"/>
            <a:ext cx="237708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750" b="1" u="none" strike="noStrike">
                <a:solidFill>
                  <a:srgbClr val="18384A"/>
                </a:solidFill>
                <a:effectLst/>
                <a:uFillTx/>
                <a:latin typeface="Aptos"/>
              </a:rPr>
              <a:t>Simple WFH kit</a:t>
            </a:r>
            <a:endParaRPr lang="en-US" sz="1750" b="0" u="none" strike="noStrike">
              <a:solidFill>
                <a:srgbClr val="000000"/>
              </a:solidFill>
              <a:effectLst/>
              <a:uFillTx/>
              <a:latin typeface="Arial"/>
            </a:endParaRPr>
          </a:p>
        </p:txBody>
      </p:sp>
      <p:sp>
        <p:nvSpPr>
          <p:cNvPr id="180" name="Text 5"/>
          <p:cNvSpPr/>
          <p:nvPr/>
        </p:nvSpPr>
        <p:spPr>
          <a:xfrm>
            <a:off x="8641080" y="2468880"/>
            <a:ext cx="383760" cy="383760"/>
          </a:xfrm>
          <a:prstGeom prst="ellipse">
            <a:avLst/>
          </a:prstGeom>
          <a:solidFill>
            <a:srgbClr val="2F6F8F"/>
          </a:solidFill>
          <a:ln w="0">
            <a:solidFill>
              <a:srgbClr val="2F6F8F"/>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1</a:t>
            </a:r>
            <a:endParaRPr lang="en-US" sz="1500" b="0" u="none" strike="noStrike">
              <a:solidFill>
                <a:srgbClr val="FFFFFF"/>
              </a:solidFill>
              <a:effectLst/>
              <a:uFillTx/>
              <a:latin typeface="Arial"/>
            </a:endParaRPr>
          </a:p>
        </p:txBody>
      </p:sp>
      <p:sp>
        <p:nvSpPr>
          <p:cNvPr id="181" name="Text 6"/>
          <p:cNvSpPr/>
          <p:nvPr/>
        </p:nvSpPr>
        <p:spPr>
          <a:xfrm>
            <a:off x="9144000" y="2459880"/>
            <a:ext cx="178272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Laptop stand</a:t>
            </a:r>
            <a:endParaRPr lang="en-US" sz="1450" b="0" u="none" strike="noStrike">
              <a:solidFill>
                <a:srgbClr val="000000"/>
              </a:solidFill>
              <a:effectLst/>
              <a:uFillTx/>
              <a:latin typeface="Arial"/>
            </a:endParaRPr>
          </a:p>
        </p:txBody>
      </p:sp>
      <p:sp>
        <p:nvSpPr>
          <p:cNvPr id="182" name="Text 7"/>
          <p:cNvSpPr/>
          <p:nvPr/>
        </p:nvSpPr>
        <p:spPr>
          <a:xfrm>
            <a:off x="9144000" y="2761560"/>
            <a:ext cx="178272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a:solidFill>
                  <a:srgbClr val="6B7280"/>
                </a:solidFill>
                <a:effectLst/>
                <a:uFillTx/>
                <a:latin typeface="Aptos"/>
                <a:ea typeface="Aptos"/>
              </a:rPr>
              <a:t>Raise the viewing angle.</a:t>
            </a:r>
            <a:endParaRPr lang="en-US" sz="1050" b="0" u="none" strike="noStrike">
              <a:solidFill>
                <a:srgbClr val="000000"/>
              </a:solidFill>
              <a:effectLst/>
              <a:uFillTx/>
              <a:latin typeface="Arial"/>
            </a:endParaRPr>
          </a:p>
        </p:txBody>
      </p:sp>
      <p:sp>
        <p:nvSpPr>
          <p:cNvPr id="183" name="Text 8"/>
          <p:cNvSpPr/>
          <p:nvPr/>
        </p:nvSpPr>
        <p:spPr>
          <a:xfrm>
            <a:off x="8641080" y="3337560"/>
            <a:ext cx="383760" cy="383760"/>
          </a:xfrm>
          <a:prstGeom prst="ellipse">
            <a:avLst/>
          </a:prstGeom>
          <a:solidFill>
            <a:srgbClr val="6FA8A5"/>
          </a:solidFill>
          <a:ln w="0">
            <a:solidFill>
              <a:srgbClr val="6FA8A5"/>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2</a:t>
            </a:r>
            <a:endParaRPr lang="en-US" sz="1500" b="0" u="none" strike="noStrike">
              <a:solidFill>
                <a:srgbClr val="FFFFFF"/>
              </a:solidFill>
              <a:effectLst/>
              <a:uFillTx/>
              <a:latin typeface="Arial"/>
            </a:endParaRPr>
          </a:p>
        </p:txBody>
      </p:sp>
      <p:sp>
        <p:nvSpPr>
          <p:cNvPr id="184" name="Text 9"/>
          <p:cNvSpPr/>
          <p:nvPr/>
        </p:nvSpPr>
        <p:spPr>
          <a:xfrm>
            <a:off x="9144000" y="3328560"/>
            <a:ext cx="178272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External keyboard</a:t>
            </a:r>
            <a:endParaRPr lang="en-US" sz="1450" b="0" u="none" strike="noStrike">
              <a:solidFill>
                <a:srgbClr val="000000"/>
              </a:solidFill>
              <a:effectLst/>
              <a:uFillTx/>
              <a:latin typeface="Arial"/>
            </a:endParaRPr>
          </a:p>
        </p:txBody>
      </p:sp>
      <p:sp>
        <p:nvSpPr>
          <p:cNvPr id="185" name="Text 10"/>
          <p:cNvSpPr/>
          <p:nvPr/>
        </p:nvSpPr>
        <p:spPr>
          <a:xfrm>
            <a:off x="9144000" y="3630240"/>
            <a:ext cx="178272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a:solidFill>
                  <a:srgbClr val="6B7280"/>
                </a:solidFill>
                <a:effectLst/>
                <a:uFillTx/>
                <a:latin typeface="Aptos"/>
                <a:ea typeface="Aptos"/>
              </a:rPr>
              <a:t>Keep wrists neutral.</a:t>
            </a:r>
            <a:endParaRPr lang="en-US" sz="1050" b="0" u="none" strike="noStrike">
              <a:solidFill>
                <a:srgbClr val="000000"/>
              </a:solidFill>
              <a:effectLst/>
              <a:uFillTx/>
              <a:latin typeface="Arial"/>
            </a:endParaRPr>
          </a:p>
        </p:txBody>
      </p:sp>
      <p:sp>
        <p:nvSpPr>
          <p:cNvPr id="186" name="Text 11"/>
          <p:cNvSpPr/>
          <p:nvPr/>
        </p:nvSpPr>
        <p:spPr>
          <a:xfrm>
            <a:off x="8641080" y="4206240"/>
            <a:ext cx="383760" cy="383760"/>
          </a:xfrm>
          <a:prstGeom prst="ellipse">
            <a:avLst/>
          </a:prstGeom>
          <a:solidFill>
            <a:srgbClr val="7A8B58"/>
          </a:solidFill>
          <a:ln w="0">
            <a:solidFill>
              <a:srgbClr val="7A8B58"/>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3</a:t>
            </a:r>
            <a:endParaRPr lang="en-US" sz="1500" b="0" u="none" strike="noStrike">
              <a:solidFill>
                <a:srgbClr val="FFFFFF"/>
              </a:solidFill>
              <a:effectLst/>
              <a:uFillTx/>
              <a:latin typeface="Arial"/>
            </a:endParaRPr>
          </a:p>
        </p:txBody>
      </p:sp>
      <p:sp>
        <p:nvSpPr>
          <p:cNvPr id="187" name="Text 12"/>
          <p:cNvSpPr/>
          <p:nvPr/>
        </p:nvSpPr>
        <p:spPr>
          <a:xfrm>
            <a:off x="9144000" y="4197240"/>
            <a:ext cx="178272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External mouse</a:t>
            </a:r>
            <a:endParaRPr lang="en-US" sz="1450" b="0" u="none" strike="noStrike">
              <a:solidFill>
                <a:srgbClr val="000000"/>
              </a:solidFill>
              <a:effectLst/>
              <a:uFillTx/>
              <a:latin typeface="Arial"/>
            </a:endParaRPr>
          </a:p>
        </p:txBody>
      </p:sp>
      <p:sp>
        <p:nvSpPr>
          <p:cNvPr id="188" name="Text 13"/>
          <p:cNvSpPr/>
          <p:nvPr/>
        </p:nvSpPr>
        <p:spPr>
          <a:xfrm>
            <a:off x="9144000" y="4498920"/>
            <a:ext cx="178272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a:solidFill>
                  <a:srgbClr val="6B7280"/>
                </a:solidFill>
                <a:effectLst/>
                <a:uFillTx/>
                <a:latin typeface="Aptos"/>
                <a:ea typeface="Aptos"/>
              </a:rPr>
              <a:t>Let the hand relax.</a:t>
            </a:r>
            <a:endParaRPr lang="en-US" sz="1050" b="0" u="none" strike="noStrike">
              <a:solidFill>
                <a:srgbClr val="000000"/>
              </a:solidFill>
              <a:effectLst/>
              <a:uFillTx/>
              <a:latin typeface="Arial"/>
            </a:endParaRPr>
          </a:p>
        </p:txBody>
      </p:sp>
      <p:sp>
        <p:nvSpPr>
          <p:cNvPr id="189" name="Text 14"/>
          <p:cNvSpPr/>
          <p:nvPr/>
        </p:nvSpPr>
        <p:spPr>
          <a:xfrm>
            <a:off x="8641080" y="5266800"/>
            <a:ext cx="228564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defTabSz="914400">
              <a:lnSpc>
                <a:spcPct val="100000"/>
              </a:lnSpc>
              <a:tabLst>
                <a:tab pos="0" algn="l"/>
              </a:tabLst>
            </a:pPr>
            <a:r>
              <a:rPr lang="en-US" sz="1120" b="0" u="none" strike="noStrike">
                <a:solidFill>
                  <a:srgbClr val="6B7280"/>
                </a:solidFill>
                <a:effectLst/>
                <a:uFillTx/>
                <a:latin typeface="Aptos"/>
                <a:ea typeface="Aptos"/>
              </a:rPr>
              <a:t>A laptop alone usually forces a choice: screen too low or keyboard too high.</a:t>
            </a:r>
            <a:endParaRPr lang="en-US" sz="1120" b="0" u="none" strike="noStrike">
              <a:solidFill>
                <a:srgbClr val="000000"/>
              </a:solidFill>
              <a:effectLst/>
              <a:uFillTx/>
              <a:latin typeface="Arial"/>
            </a:endParaRPr>
          </a:p>
        </p:txBody>
      </p:sp>
      <p:sp>
        <p:nvSpPr>
          <p:cNvPr id="190" name="Text 15"/>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191" name="Text 16"/>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10</a:t>
            </a:r>
            <a:endParaRPr lang="en-US" sz="750" b="0" u="none" strike="noStrike">
              <a:solidFill>
                <a:srgbClr val="000000"/>
              </a:solidFill>
              <a:effectLst/>
              <a:uFillTx/>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3EA"/>
        </a:solidFill>
        <a:effectLst/>
      </p:bgPr>
    </p:bg>
    <p:spTree>
      <p:nvGrpSpPr>
        <p:cNvPr id="1" name=""/>
        <p:cNvGrpSpPr/>
        <p:nvPr/>
      </p:nvGrpSpPr>
      <p:grpSpPr>
        <a:xfrm>
          <a:off x="0" y="0"/>
          <a:ext cx="0" cy="0"/>
          <a:chOff x="0" y="0"/>
          <a:chExt cx="0" cy="0"/>
        </a:xfrm>
      </p:grpSpPr>
      <p:sp>
        <p:nvSpPr>
          <p:cNvPr id="192" name="Rectangle 1"/>
          <p:cNvSpPr/>
          <p:nvPr/>
        </p:nvSpPr>
        <p:spPr>
          <a:xfrm>
            <a:off x="0" y="0"/>
            <a:ext cx="12191400" cy="6857640"/>
          </a:xfrm>
          <a:prstGeom prst="rect">
            <a:avLst/>
          </a:prstGeom>
          <a:solidFill>
            <a:srgbClr val="F8F5EE"/>
          </a:solidFill>
          <a:ln>
            <a:solidFill>
              <a:srgbClr val="F8F5EE"/>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ptos"/>
            </a:endParaRPr>
          </a:p>
        </p:txBody>
      </p:sp>
      <p:sp>
        <p:nvSpPr>
          <p:cNvPr id="193" name="TextBox 2"/>
          <p:cNvSpPr/>
          <p:nvPr/>
        </p:nvSpPr>
        <p:spPr>
          <a:xfrm>
            <a:off x="502920" y="228600"/>
            <a:ext cx="2742840" cy="2739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000" b="1" u="none" strike="noStrike">
                <a:solidFill>
                  <a:srgbClr val="2F789A"/>
                </a:solidFill>
                <a:effectLst/>
                <a:uFillTx/>
                <a:latin typeface="Aptos"/>
              </a:rPr>
              <a:t>SIT / STAND BALANCE</a:t>
            </a:r>
            <a:endParaRPr lang="en-US" sz="1000" b="0" u="none" strike="noStrike">
              <a:solidFill>
                <a:srgbClr val="000000"/>
              </a:solidFill>
              <a:effectLst/>
              <a:uFillTx/>
              <a:latin typeface="Arial"/>
            </a:endParaRPr>
          </a:p>
        </p:txBody>
      </p:sp>
      <p:sp>
        <p:nvSpPr>
          <p:cNvPr id="194" name="TextBox 3"/>
          <p:cNvSpPr/>
          <p:nvPr/>
        </p:nvSpPr>
        <p:spPr>
          <a:xfrm>
            <a:off x="502920" y="567000"/>
            <a:ext cx="9600840" cy="5025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3000" b="1" u="none" strike="noStrike">
                <a:solidFill>
                  <a:srgbClr val="18374C"/>
                </a:solidFill>
                <a:effectLst/>
                <a:uFillTx/>
                <a:latin typeface="Aptos"/>
              </a:rPr>
              <a:t>Standing is movement — not a magic posture</a:t>
            </a:r>
            <a:endParaRPr lang="en-US" sz="3000" b="0" u="none" strike="noStrike">
              <a:solidFill>
                <a:srgbClr val="000000"/>
              </a:solidFill>
              <a:effectLst/>
              <a:uFillTx/>
              <a:latin typeface="Arial"/>
            </a:endParaRPr>
          </a:p>
        </p:txBody>
      </p:sp>
      <p:sp>
        <p:nvSpPr>
          <p:cNvPr id="195" name="Rectangle 4"/>
          <p:cNvSpPr/>
          <p:nvPr/>
        </p:nvSpPr>
        <p:spPr>
          <a:xfrm>
            <a:off x="502920" y="1207080"/>
            <a:ext cx="1096920" cy="27000"/>
          </a:xfrm>
          <a:prstGeom prst="rect">
            <a:avLst/>
          </a:prstGeom>
          <a:solidFill>
            <a:srgbClr val="70B4B4"/>
          </a:solidFill>
          <a:ln>
            <a:solidFill>
              <a:srgbClr val="70B4B4"/>
            </a:solidFill>
          </a:ln>
        </p:spPr>
        <p:style>
          <a:lnRef idx="1">
            <a:schemeClr val="accent1"/>
          </a:lnRef>
          <a:fillRef idx="3">
            <a:schemeClr val="accent1"/>
          </a:fillRef>
          <a:effectRef idx="2">
            <a:schemeClr val="accent1"/>
          </a:effectRef>
          <a:fontRef idx="minor"/>
        </p:style>
        <p:txBody>
          <a:bodyPr lIns="90000" tIns="-17640" rIns="90000" bIns="-17640" anchor="ctr">
            <a:noAutofit/>
          </a:bodyPr>
          <a:lstStyle/>
          <a:p>
            <a:pPr algn="ctr" defTabSz="914400">
              <a:lnSpc>
                <a:spcPct val="100000"/>
              </a:lnSpc>
            </a:pPr>
            <a:endParaRPr lang="en-US" sz="1800" b="0" u="none" strike="noStrike">
              <a:solidFill>
                <a:schemeClr val="lt1"/>
              </a:solidFill>
              <a:effectLst/>
              <a:uFillTx/>
              <a:latin typeface="Aptos"/>
            </a:endParaRPr>
          </a:p>
        </p:txBody>
      </p:sp>
      <p:pic>
        <p:nvPicPr>
          <p:cNvPr id="196" name="Picture 5" descr="standing_workstation_crop.jpg"/>
          <p:cNvPicPr/>
          <p:nvPr/>
        </p:nvPicPr>
        <p:blipFill>
          <a:blip r:embed="rId3"/>
          <a:stretch/>
        </p:blipFill>
        <p:spPr>
          <a:xfrm>
            <a:off x="621720" y="1481400"/>
            <a:ext cx="5303160" cy="4068720"/>
          </a:xfrm>
          <a:prstGeom prst="rect">
            <a:avLst/>
          </a:prstGeom>
          <a:noFill/>
          <a:ln w="0">
            <a:noFill/>
          </a:ln>
        </p:spPr>
      </p:pic>
      <p:sp>
        <p:nvSpPr>
          <p:cNvPr id="197" name="Rounded Rectangle 6"/>
          <p:cNvSpPr/>
          <p:nvPr/>
        </p:nvSpPr>
        <p:spPr>
          <a:xfrm>
            <a:off x="868680" y="5650920"/>
            <a:ext cx="1965600" cy="411120"/>
          </a:xfrm>
          <a:prstGeom prst="roundRect">
            <a:avLst>
              <a:gd name="adj" fmla="val 16667"/>
            </a:avLst>
          </a:prstGeom>
          <a:solidFill>
            <a:srgbClr val="748B57"/>
          </a:solidFill>
          <a:ln>
            <a:solidFill>
              <a:srgbClr val="748B57"/>
            </a:solidFill>
          </a:ln>
        </p:spPr>
        <p:style>
          <a:lnRef idx="1">
            <a:schemeClr val="accent1"/>
          </a:lnRef>
          <a:fillRef idx="3">
            <a:schemeClr val="accent1"/>
          </a:fillRef>
          <a:effectRef idx="2">
            <a:schemeClr val="accent1"/>
          </a:effectRef>
          <a:fontRef idx="minor"/>
        </p:style>
        <p:txBody>
          <a:bodyPr lIns="90000" tIns="27360" rIns="90000" bIns="27360" anchor="ctr">
            <a:noAutofit/>
          </a:bodyPr>
          <a:lstStyle/>
          <a:p>
            <a:pPr algn="ctr" defTabSz="914400">
              <a:lnSpc>
                <a:spcPct val="100000"/>
              </a:lnSpc>
            </a:pPr>
            <a:r>
              <a:rPr lang="en-US" sz="1900" b="1" u="none" strike="noStrike">
                <a:solidFill>
                  <a:srgbClr val="FFFFFF"/>
                </a:solidFill>
                <a:effectLst/>
                <a:uFillTx/>
                <a:latin typeface="Aptos"/>
              </a:rPr>
              <a:t>15 min / hour</a:t>
            </a:r>
            <a:endParaRPr lang="en-US" sz="1900" b="0" u="none" strike="noStrike">
              <a:solidFill>
                <a:srgbClr val="FFFFFF"/>
              </a:solidFill>
              <a:effectLst/>
              <a:uFillTx/>
              <a:latin typeface="Arial"/>
            </a:endParaRPr>
          </a:p>
        </p:txBody>
      </p:sp>
      <p:sp>
        <p:nvSpPr>
          <p:cNvPr id="198" name="TextBox 7"/>
          <p:cNvSpPr/>
          <p:nvPr/>
        </p:nvSpPr>
        <p:spPr>
          <a:xfrm>
            <a:off x="2944440" y="5605200"/>
            <a:ext cx="2788560" cy="5666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250" b="0" u="none" strike="noStrike">
                <a:solidFill>
                  <a:srgbClr val="18374C"/>
                </a:solidFill>
                <a:effectLst/>
                <a:uFillTx/>
                <a:latin typeface="Aptos"/>
              </a:rPr>
              <a:t>A practical target for circulation benefits — breaks, walking, and restroom trips count too.</a:t>
            </a:r>
            <a:endParaRPr lang="en-US" sz="1250" b="0" u="none" strike="noStrike">
              <a:solidFill>
                <a:srgbClr val="000000"/>
              </a:solidFill>
              <a:effectLst/>
              <a:uFillTx/>
              <a:latin typeface="Arial"/>
            </a:endParaRPr>
          </a:p>
        </p:txBody>
      </p:sp>
      <p:sp>
        <p:nvSpPr>
          <p:cNvPr id="199" name="Rectangle 8"/>
          <p:cNvSpPr/>
          <p:nvPr/>
        </p:nvSpPr>
        <p:spPr>
          <a:xfrm>
            <a:off x="6236280" y="1463040"/>
            <a:ext cx="18000" cy="4800240"/>
          </a:xfrm>
          <a:prstGeom prst="rect">
            <a:avLst/>
          </a:prstGeom>
          <a:solidFill>
            <a:srgbClr val="D1DDE2"/>
          </a:solidFill>
          <a:ln>
            <a:solidFill>
              <a:srgbClr val="D1DDE2"/>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ptos"/>
            </a:endParaRPr>
          </a:p>
        </p:txBody>
      </p:sp>
      <p:sp>
        <p:nvSpPr>
          <p:cNvPr id="200" name="Oval 9"/>
          <p:cNvSpPr/>
          <p:nvPr/>
        </p:nvSpPr>
        <p:spPr>
          <a:xfrm>
            <a:off x="6537960" y="1572840"/>
            <a:ext cx="402120" cy="402120"/>
          </a:xfrm>
          <a:prstGeom prst="ellipse">
            <a:avLst/>
          </a:prstGeom>
          <a:solidFill>
            <a:srgbClr val="2F789A"/>
          </a:solidFill>
          <a:ln>
            <a:solidFill>
              <a:srgbClr val="2F789A"/>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400" b="1" u="none" strike="noStrike">
                <a:solidFill>
                  <a:srgbClr val="FFFFFF"/>
                </a:solidFill>
                <a:effectLst/>
                <a:uFillTx/>
                <a:latin typeface="Aptos"/>
              </a:rPr>
              <a:t>1</a:t>
            </a:r>
            <a:endParaRPr lang="en-US" sz="1400" b="0" u="none" strike="noStrike">
              <a:solidFill>
                <a:srgbClr val="FFFFFF"/>
              </a:solidFill>
              <a:effectLst/>
              <a:uFillTx/>
              <a:latin typeface="Arial"/>
            </a:endParaRPr>
          </a:p>
        </p:txBody>
      </p:sp>
      <p:sp>
        <p:nvSpPr>
          <p:cNvPr id="201" name="TextBox 10"/>
          <p:cNvSpPr/>
          <p:nvPr/>
        </p:nvSpPr>
        <p:spPr>
          <a:xfrm>
            <a:off x="7086600" y="1554480"/>
            <a:ext cx="4388760" cy="2923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650" b="1" u="none" strike="noStrike">
                <a:solidFill>
                  <a:srgbClr val="18374C"/>
                </a:solidFill>
                <a:effectLst/>
                <a:uFillTx/>
                <a:latin typeface="Aptos"/>
              </a:rPr>
              <a:t>Same setup rules</a:t>
            </a:r>
            <a:endParaRPr lang="en-US" sz="1650" b="0" u="none" strike="noStrike">
              <a:solidFill>
                <a:srgbClr val="000000"/>
              </a:solidFill>
              <a:effectLst/>
              <a:uFillTx/>
              <a:latin typeface="Arial"/>
            </a:endParaRPr>
          </a:p>
        </p:txBody>
      </p:sp>
      <p:sp>
        <p:nvSpPr>
          <p:cNvPr id="202" name="TextBox 11"/>
          <p:cNvSpPr/>
          <p:nvPr/>
        </p:nvSpPr>
        <p:spPr>
          <a:xfrm>
            <a:off x="7086600" y="1956960"/>
            <a:ext cx="4388760" cy="3196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200" b="0" u="none" strike="noStrike">
                <a:solidFill>
                  <a:srgbClr val="657382"/>
                </a:solidFill>
                <a:effectLst/>
                <a:uFillTx/>
                <a:latin typeface="Aptos"/>
              </a:rPr>
              <a:t>Desk at elbow height, relaxed shoulders, neutral wrists.</a:t>
            </a:r>
            <a:endParaRPr lang="en-US" sz="1200" b="0" u="none" strike="noStrike">
              <a:solidFill>
                <a:srgbClr val="000000"/>
              </a:solidFill>
              <a:effectLst/>
              <a:uFillTx/>
              <a:latin typeface="Arial"/>
            </a:endParaRPr>
          </a:p>
        </p:txBody>
      </p:sp>
      <p:sp>
        <p:nvSpPr>
          <p:cNvPr id="203" name="Oval 12"/>
          <p:cNvSpPr/>
          <p:nvPr/>
        </p:nvSpPr>
        <p:spPr>
          <a:xfrm>
            <a:off x="6537960" y="2715840"/>
            <a:ext cx="402120" cy="402120"/>
          </a:xfrm>
          <a:prstGeom prst="ellipse">
            <a:avLst/>
          </a:prstGeom>
          <a:solidFill>
            <a:srgbClr val="70B4B4"/>
          </a:solidFill>
          <a:ln>
            <a:solidFill>
              <a:srgbClr val="70B4B4"/>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400" b="1" u="none" strike="noStrike">
                <a:solidFill>
                  <a:srgbClr val="FFFFFF"/>
                </a:solidFill>
                <a:effectLst/>
                <a:uFillTx/>
                <a:latin typeface="Aptos"/>
              </a:rPr>
              <a:t>2</a:t>
            </a:r>
            <a:endParaRPr lang="en-US" sz="1400" b="0" u="none" strike="noStrike">
              <a:solidFill>
                <a:srgbClr val="000000"/>
              </a:solidFill>
              <a:effectLst/>
              <a:uFillTx/>
              <a:latin typeface="Arial"/>
            </a:endParaRPr>
          </a:p>
        </p:txBody>
      </p:sp>
      <p:sp>
        <p:nvSpPr>
          <p:cNvPr id="204" name="TextBox 13"/>
          <p:cNvSpPr/>
          <p:nvPr/>
        </p:nvSpPr>
        <p:spPr>
          <a:xfrm>
            <a:off x="7086600" y="2697480"/>
            <a:ext cx="4388760" cy="2923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650" b="1" u="none" strike="noStrike">
                <a:solidFill>
                  <a:srgbClr val="18374C"/>
                </a:solidFill>
                <a:effectLst/>
                <a:uFillTx/>
                <a:latin typeface="Aptos"/>
              </a:rPr>
              <a:t>Raise the monitor</a:t>
            </a:r>
            <a:endParaRPr lang="en-US" sz="1650" b="0" u="none" strike="noStrike">
              <a:solidFill>
                <a:srgbClr val="000000"/>
              </a:solidFill>
              <a:effectLst/>
              <a:uFillTx/>
              <a:latin typeface="Arial"/>
            </a:endParaRPr>
          </a:p>
        </p:txBody>
      </p:sp>
      <p:sp>
        <p:nvSpPr>
          <p:cNvPr id="205" name="TextBox 14"/>
          <p:cNvSpPr/>
          <p:nvPr/>
        </p:nvSpPr>
        <p:spPr>
          <a:xfrm>
            <a:off x="7086600" y="3099960"/>
            <a:ext cx="4388760" cy="3196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200" b="0" u="none" strike="noStrike">
                <a:solidFill>
                  <a:srgbClr val="657382"/>
                </a:solidFill>
                <a:effectLst/>
                <a:uFillTx/>
                <a:latin typeface="Aptos"/>
              </a:rPr>
              <a:t>Standing setups often need extra monitor height.</a:t>
            </a:r>
            <a:endParaRPr lang="en-US" sz="1200" b="0" u="none" strike="noStrike">
              <a:solidFill>
                <a:srgbClr val="000000"/>
              </a:solidFill>
              <a:effectLst/>
              <a:uFillTx/>
              <a:latin typeface="Arial"/>
            </a:endParaRPr>
          </a:p>
        </p:txBody>
      </p:sp>
      <p:sp>
        <p:nvSpPr>
          <p:cNvPr id="206" name="Oval 15"/>
          <p:cNvSpPr/>
          <p:nvPr/>
        </p:nvSpPr>
        <p:spPr>
          <a:xfrm>
            <a:off x="6537960" y="3858840"/>
            <a:ext cx="402120" cy="402120"/>
          </a:xfrm>
          <a:prstGeom prst="ellipse">
            <a:avLst/>
          </a:prstGeom>
          <a:solidFill>
            <a:srgbClr val="748B57"/>
          </a:solidFill>
          <a:ln>
            <a:solidFill>
              <a:srgbClr val="748B57"/>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400" b="1" u="none" strike="noStrike">
                <a:solidFill>
                  <a:srgbClr val="FFFFFF"/>
                </a:solidFill>
                <a:effectLst/>
                <a:uFillTx/>
                <a:latin typeface="Aptos"/>
              </a:rPr>
              <a:t>3</a:t>
            </a:r>
            <a:endParaRPr lang="en-US" sz="1400" b="0" u="none" strike="noStrike">
              <a:solidFill>
                <a:srgbClr val="FFFFFF"/>
              </a:solidFill>
              <a:effectLst/>
              <a:uFillTx/>
              <a:latin typeface="Arial"/>
            </a:endParaRPr>
          </a:p>
        </p:txBody>
      </p:sp>
      <p:sp>
        <p:nvSpPr>
          <p:cNvPr id="207" name="TextBox 16"/>
          <p:cNvSpPr/>
          <p:nvPr/>
        </p:nvSpPr>
        <p:spPr>
          <a:xfrm>
            <a:off x="7086600" y="3840480"/>
            <a:ext cx="4388760" cy="2923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650" b="1" u="none" strike="noStrike">
                <a:solidFill>
                  <a:srgbClr val="18374C"/>
                </a:solidFill>
                <a:effectLst/>
                <a:uFillTx/>
                <a:latin typeface="Aptos"/>
              </a:rPr>
              <a:t>Change positions</a:t>
            </a:r>
            <a:endParaRPr lang="en-US" sz="1650" b="0" u="none" strike="noStrike">
              <a:solidFill>
                <a:srgbClr val="000000"/>
              </a:solidFill>
              <a:effectLst/>
              <a:uFillTx/>
              <a:latin typeface="Arial"/>
            </a:endParaRPr>
          </a:p>
        </p:txBody>
      </p:sp>
      <p:sp>
        <p:nvSpPr>
          <p:cNvPr id="208" name="TextBox 17"/>
          <p:cNvSpPr/>
          <p:nvPr/>
        </p:nvSpPr>
        <p:spPr>
          <a:xfrm>
            <a:off x="7086600" y="4242960"/>
            <a:ext cx="4388760" cy="3196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200" b="0" u="none" strike="noStrike">
                <a:solidFill>
                  <a:srgbClr val="657382"/>
                </a:solidFill>
                <a:effectLst/>
                <a:uFillTx/>
                <a:latin typeface="Aptos"/>
              </a:rPr>
              <a:t>The best posture is often the next posture — build in movement.</a:t>
            </a:r>
            <a:endParaRPr lang="en-US" sz="1200" b="0" u="none" strike="noStrike">
              <a:solidFill>
                <a:srgbClr val="000000"/>
              </a:solidFill>
              <a:effectLst/>
              <a:uFillTx/>
              <a:latin typeface="Arial"/>
            </a:endParaRPr>
          </a:p>
        </p:txBody>
      </p:sp>
      <p:sp>
        <p:nvSpPr>
          <p:cNvPr id="209" name="Oval 18"/>
          <p:cNvSpPr/>
          <p:nvPr/>
        </p:nvSpPr>
        <p:spPr>
          <a:xfrm>
            <a:off x="6537960" y="5001840"/>
            <a:ext cx="402120" cy="402120"/>
          </a:xfrm>
          <a:prstGeom prst="ellipse">
            <a:avLst/>
          </a:prstGeom>
          <a:solidFill>
            <a:srgbClr val="C48944"/>
          </a:solidFill>
          <a:ln>
            <a:solidFill>
              <a:srgbClr val="C48944"/>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r>
              <a:rPr lang="en-US" sz="1400" b="1" u="none" strike="noStrike">
                <a:solidFill>
                  <a:srgbClr val="FFFFFF"/>
                </a:solidFill>
                <a:effectLst/>
                <a:uFillTx/>
                <a:latin typeface="Aptos"/>
              </a:rPr>
              <a:t>4</a:t>
            </a:r>
            <a:endParaRPr lang="en-US" sz="1400" b="0" u="none" strike="noStrike">
              <a:solidFill>
                <a:srgbClr val="FFFFFF"/>
              </a:solidFill>
              <a:effectLst/>
              <a:uFillTx/>
              <a:latin typeface="Arial"/>
            </a:endParaRPr>
          </a:p>
        </p:txBody>
      </p:sp>
      <p:sp>
        <p:nvSpPr>
          <p:cNvPr id="210" name="TextBox 19"/>
          <p:cNvSpPr/>
          <p:nvPr/>
        </p:nvSpPr>
        <p:spPr>
          <a:xfrm>
            <a:off x="7086600" y="4983480"/>
            <a:ext cx="4388760" cy="2923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650" b="1" u="none" strike="noStrike">
                <a:solidFill>
                  <a:srgbClr val="18374C"/>
                </a:solidFill>
                <a:effectLst/>
                <a:uFillTx/>
                <a:latin typeface="Aptos"/>
              </a:rPr>
              <a:t>Avoid all-day extremes</a:t>
            </a:r>
            <a:endParaRPr lang="en-US" sz="1650" b="0" u="none" strike="noStrike">
              <a:solidFill>
                <a:srgbClr val="000000"/>
              </a:solidFill>
              <a:effectLst/>
              <a:uFillTx/>
              <a:latin typeface="Arial"/>
            </a:endParaRPr>
          </a:p>
        </p:txBody>
      </p:sp>
      <p:sp>
        <p:nvSpPr>
          <p:cNvPr id="211" name="TextBox 20"/>
          <p:cNvSpPr/>
          <p:nvPr/>
        </p:nvSpPr>
        <p:spPr>
          <a:xfrm>
            <a:off x="7086600" y="5385960"/>
            <a:ext cx="4388760" cy="3196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pPr>
            <a:r>
              <a:rPr lang="en-US" sz="1200" b="0" u="none" strike="noStrike">
                <a:solidFill>
                  <a:srgbClr val="657382"/>
                </a:solidFill>
                <a:effectLst/>
                <a:uFillTx/>
                <a:latin typeface="Aptos"/>
              </a:rPr>
              <a:t>Neither sitting rigidly all day nor standing rigidly all day is the goal.</a:t>
            </a:r>
            <a:endParaRPr lang="en-US" sz="1200" b="0" u="none" strike="noStrike">
              <a:solidFill>
                <a:srgbClr val="000000"/>
              </a:solidFill>
              <a:effectLst/>
              <a:uFillTx/>
              <a:latin typeface="Arial"/>
            </a:endParaRPr>
          </a:p>
        </p:txBody>
      </p:sp>
      <p:sp>
        <p:nvSpPr>
          <p:cNvPr id="212" name="TextBox 21"/>
          <p:cNvSpPr/>
          <p:nvPr/>
        </p:nvSpPr>
        <p:spPr>
          <a:xfrm>
            <a:off x="502920" y="6602040"/>
            <a:ext cx="3657240" cy="144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r>
              <a:rPr lang="en-US" sz="700" dirty="0">
                <a:solidFill>
                  <a:srgbClr val="657382"/>
                </a:solidFill>
              </a:rPr>
              <a:t>Neutral Posture, Better Work</a:t>
            </a:r>
            <a:endParaRPr lang="en-US" sz="700" b="0" u="none" strike="noStrike" dirty="0">
              <a:solidFill>
                <a:srgbClr val="FFFFFF"/>
              </a:solidFill>
              <a:effectLst/>
              <a:uFillTx/>
              <a:latin typeface="Arial"/>
            </a:endParaRPr>
          </a:p>
        </p:txBody>
      </p:sp>
      <p:sp>
        <p:nvSpPr>
          <p:cNvPr id="213" name="TextBox 22"/>
          <p:cNvSpPr/>
          <p:nvPr/>
        </p:nvSpPr>
        <p:spPr>
          <a:xfrm>
            <a:off x="11750040" y="6565320"/>
            <a:ext cx="228240" cy="182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algn="r" defTabSz="914400">
              <a:lnSpc>
                <a:spcPct val="100000"/>
              </a:lnSpc>
            </a:pPr>
            <a:r>
              <a:rPr lang="en-US" sz="800" b="0" u="none" strike="noStrike">
                <a:solidFill>
                  <a:srgbClr val="657382"/>
                </a:solidFill>
                <a:effectLst/>
                <a:uFillTx/>
                <a:latin typeface="Aptos"/>
              </a:rPr>
              <a:t>11</a:t>
            </a:r>
            <a:endParaRPr lang="en-US" sz="800" b="0" u="none" strike="noStrike">
              <a:solidFill>
                <a:srgbClr val="000000"/>
              </a:solidFill>
              <a:effectLst/>
              <a:uFillTx/>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3EA"/>
        </a:solidFill>
        <a:effectLst/>
      </p:bgPr>
    </p:bg>
    <p:spTree>
      <p:nvGrpSpPr>
        <p:cNvPr id="1" name=""/>
        <p:cNvGrpSpPr/>
        <p:nvPr/>
      </p:nvGrpSpPr>
      <p:grpSpPr>
        <a:xfrm>
          <a:off x="0" y="0"/>
          <a:ext cx="0" cy="0"/>
          <a:chOff x="0" y="0"/>
          <a:chExt cx="0" cy="0"/>
        </a:xfrm>
      </p:grpSpPr>
      <p:sp>
        <p:nvSpPr>
          <p:cNvPr id="214" name="Text 0"/>
          <p:cNvSpPr/>
          <p:nvPr/>
        </p:nvSpPr>
        <p:spPr>
          <a:xfrm>
            <a:off x="567000" y="155520"/>
            <a:ext cx="8137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850" b="1" u="none" strike="noStrike">
                <a:solidFill>
                  <a:srgbClr val="2F6F8F"/>
                </a:solidFill>
                <a:effectLst/>
                <a:uFillTx/>
                <a:latin typeface="Aptos"/>
                <a:ea typeface="Aptos"/>
              </a:rPr>
              <a:t>ACCESSORIES</a:t>
            </a:r>
            <a:endParaRPr lang="en-US" sz="850" b="0" u="none" strike="noStrike">
              <a:solidFill>
                <a:srgbClr val="000000"/>
              </a:solidFill>
              <a:effectLst/>
              <a:uFillTx/>
              <a:latin typeface="Arial"/>
            </a:endParaRPr>
          </a:p>
        </p:txBody>
      </p:sp>
      <p:sp>
        <p:nvSpPr>
          <p:cNvPr id="215" name="Text 1"/>
          <p:cNvSpPr/>
          <p:nvPr/>
        </p:nvSpPr>
        <p:spPr>
          <a:xfrm>
            <a:off x="567000" y="420480"/>
            <a:ext cx="813780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800" b="0" u="none" strike="noStrike">
                <a:solidFill>
                  <a:schemeClr val="dk1"/>
                </a:solidFill>
                <a:effectLst/>
                <a:uFillTx/>
                <a:latin typeface="Aptos"/>
              </a:rPr>
              <a:t>Keyboards and mice: small choices, big payoff</a:t>
            </a:r>
            <a:endParaRPr lang="en-US" sz="1800" b="0" u="none" strike="noStrike">
              <a:solidFill>
                <a:srgbClr val="000000"/>
              </a:solidFill>
              <a:effectLst/>
              <a:uFillTx/>
              <a:latin typeface="Arial"/>
            </a:endParaRPr>
          </a:p>
        </p:txBody>
      </p:sp>
      <p:sp>
        <p:nvSpPr>
          <p:cNvPr id="216" name="Shape 2"/>
          <p:cNvSpPr/>
          <p:nvPr/>
        </p:nvSpPr>
        <p:spPr>
          <a:xfrm>
            <a:off x="566640" y="1152000"/>
            <a:ext cx="1143000" cy="360"/>
          </a:xfrm>
          <a:prstGeom prst="line">
            <a:avLst/>
          </a:prstGeom>
          <a:ln w="2794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217" name="Shape 3"/>
          <p:cNvSpPr/>
          <p:nvPr/>
        </p:nvSpPr>
        <p:spPr>
          <a:xfrm>
            <a:off x="768240" y="1371600"/>
            <a:ext cx="72720" cy="1298160"/>
          </a:xfrm>
          <a:prstGeom prst="rect">
            <a:avLst/>
          </a:prstGeom>
          <a:solidFill>
            <a:srgbClr val="6FA8A5"/>
          </a:solidFill>
          <a:ln w="12700">
            <a:solidFill>
              <a:srgbClr val="6FA8A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218" name="Text 4"/>
          <p:cNvSpPr/>
          <p:nvPr/>
        </p:nvSpPr>
        <p:spPr>
          <a:xfrm>
            <a:off x="996840" y="1371600"/>
            <a:ext cx="4708800" cy="104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300" b="1" u="none" strike="noStrike">
                <a:solidFill>
                  <a:srgbClr val="18384A"/>
                </a:solidFill>
                <a:effectLst/>
                <a:uFillTx/>
                <a:latin typeface="Aptos Display"/>
                <a:ea typeface="Aptos Display"/>
              </a:rPr>
              <a:t>The “ergonomic” choice is the one that lets the worker stay relaxed and neutral.</a:t>
            </a:r>
            <a:endParaRPr lang="en-US" sz="2300" b="0" u="none" strike="noStrike">
              <a:solidFill>
                <a:srgbClr val="000000"/>
              </a:solidFill>
              <a:effectLst/>
              <a:uFillTx/>
              <a:latin typeface="Arial"/>
            </a:endParaRPr>
          </a:p>
        </p:txBody>
      </p:sp>
      <p:sp>
        <p:nvSpPr>
          <p:cNvPr id="219" name="Text 5"/>
          <p:cNvSpPr/>
          <p:nvPr/>
        </p:nvSpPr>
        <p:spPr>
          <a:xfrm>
            <a:off x="996840" y="2450520"/>
            <a:ext cx="470880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850" b="0" u="none" strike="noStrike">
                <a:solidFill>
                  <a:srgbClr val="6B7280"/>
                </a:solidFill>
                <a:effectLst/>
                <a:uFillTx/>
                <a:latin typeface="Aptos"/>
                <a:ea typeface="Aptos"/>
              </a:rPr>
              <a:t>Fit still matters</a:t>
            </a:r>
            <a:endParaRPr lang="en-US" sz="850" b="0" u="none" strike="noStrike">
              <a:solidFill>
                <a:srgbClr val="000000"/>
              </a:solidFill>
              <a:effectLst/>
              <a:uFillTx/>
              <a:latin typeface="Arial"/>
            </a:endParaRPr>
          </a:p>
        </p:txBody>
      </p:sp>
      <p:sp>
        <p:nvSpPr>
          <p:cNvPr id="220" name="Text 6"/>
          <p:cNvSpPr/>
          <p:nvPr/>
        </p:nvSpPr>
        <p:spPr>
          <a:xfrm>
            <a:off x="868680" y="3127320"/>
            <a:ext cx="383760" cy="383760"/>
          </a:xfrm>
          <a:prstGeom prst="ellipse">
            <a:avLst/>
          </a:prstGeom>
          <a:solidFill>
            <a:srgbClr val="2F6F8F"/>
          </a:solidFill>
          <a:ln w="0">
            <a:solidFill>
              <a:srgbClr val="2F6F8F"/>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1</a:t>
            </a:r>
            <a:endParaRPr lang="en-US" sz="1500" b="0" u="none" strike="noStrike">
              <a:solidFill>
                <a:srgbClr val="FFFFFF"/>
              </a:solidFill>
              <a:effectLst/>
              <a:uFillTx/>
              <a:latin typeface="Arial"/>
            </a:endParaRPr>
          </a:p>
        </p:txBody>
      </p:sp>
      <p:sp>
        <p:nvSpPr>
          <p:cNvPr id="221" name="Text 7"/>
          <p:cNvSpPr/>
          <p:nvPr/>
        </p:nvSpPr>
        <p:spPr>
          <a:xfrm>
            <a:off x="1371600" y="3117960"/>
            <a:ext cx="480024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Ergonomic keyboards</a:t>
            </a:r>
            <a:endParaRPr lang="en-US" sz="1450" b="0" u="none" strike="noStrike">
              <a:solidFill>
                <a:srgbClr val="000000"/>
              </a:solidFill>
              <a:effectLst/>
              <a:uFillTx/>
              <a:latin typeface="Arial"/>
            </a:endParaRPr>
          </a:p>
        </p:txBody>
      </p:sp>
      <p:sp>
        <p:nvSpPr>
          <p:cNvPr id="222" name="Text 8"/>
          <p:cNvSpPr/>
          <p:nvPr/>
        </p:nvSpPr>
        <p:spPr>
          <a:xfrm>
            <a:off x="1371600" y="3420000"/>
            <a:ext cx="480024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a:solidFill>
                  <a:srgbClr val="6B7280"/>
                </a:solidFill>
                <a:effectLst/>
                <a:uFillTx/>
                <a:latin typeface="Aptos"/>
                <a:ea typeface="Aptos"/>
              </a:rPr>
              <a:t>Often especially helpful for larger-shouldered users; expect a short adjustment period.</a:t>
            </a:r>
            <a:endParaRPr lang="en-US" sz="1050" b="0" u="none" strike="noStrike">
              <a:solidFill>
                <a:srgbClr val="000000"/>
              </a:solidFill>
              <a:effectLst/>
              <a:uFillTx/>
              <a:latin typeface="Arial"/>
            </a:endParaRPr>
          </a:p>
        </p:txBody>
      </p:sp>
      <p:sp>
        <p:nvSpPr>
          <p:cNvPr id="223" name="Text 9"/>
          <p:cNvSpPr/>
          <p:nvPr/>
        </p:nvSpPr>
        <p:spPr>
          <a:xfrm>
            <a:off x="868680" y="4133160"/>
            <a:ext cx="383760" cy="383760"/>
          </a:xfrm>
          <a:prstGeom prst="ellipse">
            <a:avLst/>
          </a:prstGeom>
          <a:solidFill>
            <a:srgbClr val="6FA8A5"/>
          </a:solidFill>
          <a:ln w="0">
            <a:solidFill>
              <a:srgbClr val="6FA8A5"/>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2</a:t>
            </a:r>
            <a:endParaRPr lang="en-US" sz="1500" b="0" u="none" strike="noStrike">
              <a:solidFill>
                <a:srgbClr val="FFFFFF"/>
              </a:solidFill>
              <a:effectLst/>
              <a:uFillTx/>
              <a:latin typeface="Arial"/>
            </a:endParaRPr>
          </a:p>
        </p:txBody>
      </p:sp>
      <p:sp>
        <p:nvSpPr>
          <p:cNvPr id="224" name="Text 10"/>
          <p:cNvSpPr/>
          <p:nvPr/>
        </p:nvSpPr>
        <p:spPr>
          <a:xfrm>
            <a:off x="1371600" y="4123800"/>
            <a:ext cx="480024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Vertical mice</a:t>
            </a:r>
            <a:endParaRPr lang="en-US" sz="1450" b="0" u="none" strike="noStrike">
              <a:solidFill>
                <a:srgbClr val="000000"/>
              </a:solidFill>
              <a:effectLst/>
              <a:uFillTx/>
              <a:latin typeface="Arial"/>
            </a:endParaRPr>
          </a:p>
        </p:txBody>
      </p:sp>
      <p:sp>
        <p:nvSpPr>
          <p:cNvPr id="225" name="Text 11"/>
          <p:cNvSpPr/>
          <p:nvPr/>
        </p:nvSpPr>
        <p:spPr>
          <a:xfrm>
            <a:off x="1371600" y="4425840"/>
            <a:ext cx="480024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a:solidFill>
                  <a:srgbClr val="6B7280"/>
                </a:solidFill>
                <a:effectLst/>
                <a:uFillTx/>
                <a:latin typeface="Aptos"/>
                <a:ea typeface="Aptos"/>
              </a:rPr>
              <a:t>Can place the wrist and hand in a more neutral position.</a:t>
            </a:r>
            <a:endParaRPr lang="en-US" sz="1050" b="0" u="none" strike="noStrike">
              <a:solidFill>
                <a:srgbClr val="000000"/>
              </a:solidFill>
              <a:effectLst/>
              <a:uFillTx/>
              <a:latin typeface="Arial"/>
            </a:endParaRPr>
          </a:p>
        </p:txBody>
      </p:sp>
      <p:sp>
        <p:nvSpPr>
          <p:cNvPr id="226" name="Text 12"/>
          <p:cNvSpPr/>
          <p:nvPr/>
        </p:nvSpPr>
        <p:spPr>
          <a:xfrm>
            <a:off x="868680" y="5139000"/>
            <a:ext cx="383760" cy="383760"/>
          </a:xfrm>
          <a:prstGeom prst="ellipse">
            <a:avLst/>
          </a:prstGeom>
          <a:solidFill>
            <a:srgbClr val="7A8B58"/>
          </a:solidFill>
          <a:ln w="0">
            <a:solidFill>
              <a:srgbClr val="7A8B58"/>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3</a:t>
            </a:r>
            <a:endParaRPr lang="en-US" sz="1500" b="0" u="none" strike="noStrike">
              <a:solidFill>
                <a:srgbClr val="FFFFFF"/>
              </a:solidFill>
              <a:effectLst/>
              <a:uFillTx/>
              <a:latin typeface="Arial"/>
            </a:endParaRPr>
          </a:p>
        </p:txBody>
      </p:sp>
      <p:sp>
        <p:nvSpPr>
          <p:cNvPr id="227" name="Text 13"/>
          <p:cNvSpPr/>
          <p:nvPr/>
        </p:nvSpPr>
        <p:spPr>
          <a:xfrm>
            <a:off x="1371600" y="5129640"/>
            <a:ext cx="480024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Larger mice</a:t>
            </a:r>
            <a:endParaRPr lang="en-US" sz="1450" b="0" u="none" strike="noStrike">
              <a:solidFill>
                <a:srgbClr val="000000"/>
              </a:solidFill>
              <a:effectLst/>
              <a:uFillTx/>
              <a:latin typeface="Arial"/>
            </a:endParaRPr>
          </a:p>
        </p:txBody>
      </p:sp>
      <p:sp>
        <p:nvSpPr>
          <p:cNvPr id="228" name="Text 14"/>
          <p:cNvSpPr/>
          <p:nvPr/>
        </p:nvSpPr>
        <p:spPr>
          <a:xfrm>
            <a:off x="1371600" y="5431680"/>
            <a:ext cx="480024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050" b="0" u="none" strike="noStrike">
                <a:solidFill>
                  <a:srgbClr val="6B7280"/>
                </a:solidFill>
                <a:effectLst/>
                <a:uFillTx/>
                <a:latin typeface="Aptos"/>
                <a:ea typeface="Aptos"/>
              </a:rPr>
              <a:t>Allow the hand to rest rather than clutch a small travel mouse.</a:t>
            </a:r>
            <a:endParaRPr lang="en-US" sz="1050" b="0" u="none" strike="noStrike">
              <a:solidFill>
                <a:srgbClr val="000000"/>
              </a:solidFill>
              <a:effectLst/>
              <a:uFillTx/>
              <a:latin typeface="Arial"/>
            </a:endParaRPr>
          </a:p>
        </p:txBody>
      </p:sp>
      <p:sp>
        <p:nvSpPr>
          <p:cNvPr id="229" name="Text 27"/>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230" name="Text 28"/>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12</a:t>
            </a:r>
            <a:endParaRPr lang="en-US" sz="750" b="0" u="none" strike="noStrike">
              <a:solidFill>
                <a:srgbClr val="000000"/>
              </a:solidFill>
              <a:effectLst/>
              <a:uFillTx/>
              <a:latin typeface="Arial"/>
            </a:endParaRPr>
          </a:p>
        </p:txBody>
      </p:sp>
      <p:sp>
        <p:nvSpPr>
          <p:cNvPr id="231" name="Rounded Rectangle 31"/>
          <p:cNvSpPr/>
          <p:nvPr/>
        </p:nvSpPr>
        <p:spPr>
          <a:xfrm>
            <a:off x="6537960" y="1426320"/>
            <a:ext cx="4343040" cy="4434480"/>
          </a:xfrm>
          <a:prstGeom prst="roundRect">
            <a:avLst>
              <a:gd name="adj" fmla="val 16667"/>
            </a:avLst>
          </a:prstGeom>
          <a:solidFill>
            <a:srgbClr val="FFFFFF"/>
          </a:solidFill>
          <a:ln w="12700">
            <a:solidFill>
              <a:srgbClr val="D9E2E6"/>
            </a:solidFill>
          </a:ln>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Aptos"/>
            </a:endParaRPr>
          </a:p>
        </p:txBody>
      </p:sp>
      <p:sp>
        <p:nvSpPr>
          <p:cNvPr id="232" name="TextBox 33"/>
          <p:cNvSpPr/>
          <p:nvPr/>
        </p:nvSpPr>
        <p:spPr>
          <a:xfrm>
            <a:off x="6839640" y="4443840"/>
            <a:ext cx="3748680" cy="29232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algn="ctr" defTabSz="914400">
              <a:lnSpc>
                <a:spcPct val="100000"/>
              </a:lnSpc>
            </a:pPr>
            <a:r>
              <a:rPr lang="en-US" sz="1500" b="1" u="none" strike="noStrike">
                <a:solidFill>
                  <a:srgbClr val="18384A"/>
                </a:solidFill>
                <a:effectLst/>
                <a:uFillTx/>
                <a:latin typeface="Aptos"/>
              </a:rPr>
              <a:t>Workplace accessory examples</a:t>
            </a:r>
            <a:endParaRPr lang="en-US" sz="1500" b="0" u="none" strike="noStrike">
              <a:solidFill>
                <a:srgbClr val="000000"/>
              </a:solidFill>
              <a:effectLst/>
              <a:uFillTx/>
              <a:latin typeface="Arial"/>
            </a:endParaRPr>
          </a:p>
        </p:txBody>
      </p:sp>
      <p:sp>
        <p:nvSpPr>
          <p:cNvPr id="233" name="TextBox 34"/>
          <p:cNvSpPr/>
          <p:nvPr/>
        </p:nvSpPr>
        <p:spPr>
          <a:xfrm>
            <a:off x="6931080" y="4818960"/>
            <a:ext cx="3565800" cy="776880"/>
          </a:xfrm>
          <a:prstGeom prst="rect">
            <a:avLst/>
          </a:prstGeom>
          <a:noFill/>
          <a:ln w="0">
            <a:noFill/>
          </a:ln>
        </p:spPr>
        <p:style>
          <a:lnRef idx="0">
            <a:scrgbClr r="0" g="0" b="0"/>
          </a:lnRef>
          <a:fillRef idx="0">
            <a:scrgbClr r="0" g="0" b="0"/>
          </a:fillRef>
          <a:effectRef idx="0">
            <a:scrgbClr r="0" g="0" b="0"/>
          </a:effectRef>
          <a:fontRef idx="minor"/>
        </p:style>
        <p:txBody>
          <a:bodyPr lIns="27360" tIns="27360" rIns="27360" bIns="27360" anchor="t">
            <a:spAutoFit/>
          </a:bodyPr>
          <a:lstStyle/>
          <a:p>
            <a:pPr algn="ctr" defTabSz="914400">
              <a:lnSpc>
                <a:spcPct val="100000"/>
              </a:lnSpc>
            </a:pPr>
            <a:r>
              <a:rPr lang="en-US" sz="1250" b="0" u="none" strike="noStrike">
                <a:solidFill>
                  <a:srgbClr val="6B7280"/>
                </a:solidFill>
                <a:effectLst/>
                <a:uFillTx/>
                <a:latin typeface="Aptos"/>
              </a:rPr>
              <a:t>The best accessory is the one that helps the worker stay relaxed, keeps inputs within easy reach, and supports a neutral hand and wrist.</a:t>
            </a:r>
            <a:endParaRPr lang="en-US" sz="1250" b="0" u="none" strike="noStrike">
              <a:solidFill>
                <a:srgbClr val="000000"/>
              </a:solidFill>
              <a:effectLst/>
              <a:uFillTx/>
              <a:latin typeface="Arial"/>
            </a:endParaRPr>
          </a:p>
        </p:txBody>
      </p:sp>
      <p:pic>
        <p:nvPicPr>
          <p:cNvPr id="234" name="Picture 35" descr="accessories_clean_crop.jpg"/>
          <p:cNvPicPr/>
          <p:nvPr/>
        </p:nvPicPr>
        <p:blipFill>
          <a:blip r:embed="rId3"/>
          <a:stretch/>
        </p:blipFill>
        <p:spPr>
          <a:xfrm>
            <a:off x="6903720" y="1774080"/>
            <a:ext cx="4205880" cy="2697120"/>
          </a:xfrm>
          <a:prstGeom prst="rect">
            <a:avLst/>
          </a:prstGeom>
          <a:noFill/>
          <a:ln w="0">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8384A"/>
        </a:solidFill>
        <a:effectLst/>
      </p:bgPr>
    </p:bg>
    <p:spTree>
      <p:nvGrpSpPr>
        <p:cNvPr id="1" name=""/>
        <p:cNvGrpSpPr/>
        <p:nvPr/>
      </p:nvGrpSpPr>
      <p:grpSpPr>
        <a:xfrm>
          <a:off x="0" y="0"/>
          <a:ext cx="0" cy="0"/>
          <a:chOff x="0" y="0"/>
          <a:chExt cx="0" cy="0"/>
        </a:xfrm>
      </p:grpSpPr>
      <p:sp>
        <p:nvSpPr>
          <p:cNvPr id="235" name="Text 0"/>
          <p:cNvSpPr/>
          <p:nvPr/>
        </p:nvSpPr>
        <p:spPr>
          <a:xfrm>
            <a:off x="658440" y="658440"/>
            <a:ext cx="6766200" cy="511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3100" b="1" u="none" strike="noStrike">
                <a:solidFill>
                  <a:srgbClr val="FFFFFF"/>
                </a:solidFill>
                <a:effectLst/>
                <a:uFillTx/>
                <a:latin typeface="Aptos Display"/>
                <a:ea typeface="Aptos Display"/>
              </a:rPr>
              <a:t>Quick workstation check</a:t>
            </a:r>
            <a:endParaRPr lang="en-US" sz="3100" b="0" u="none" strike="noStrike">
              <a:solidFill>
                <a:srgbClr val="FFFFFF"/>
              </a:solidFill>
              <a:effectLst/>
              <a:uFillTx/>
              <a:latin typeface="Arial"/>
            </a:endParaRPr>
          </a:p>
        </p:txBody>
      </p:sp>
      <p:sp>
        <p:nvSpPr>
          <p:cNvPr id="236" name="Shape 1"/>
          <p:cNvSpPr/>
          <p:nvPr/>
        </p:nvSpPr>
        <p:spPr>
          <a:xfrm>
            <a:off x="685800" y="1325880"/>
            <a:ext cx="1234440" cy="360"/>
          </a:xfrm>
          <a:prstGeom prst="line">
            <a:avLst/>
          </a:prstGeom>
          <a:ln w="31750">
            <a:solidFill>
              <a:srgbClr val="6FA8A5"/>
            </a:solidFill>
            <a:roun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en-US" sz="1800" b="0" u="none" strike="noStrike">
              <a:solidFill>
                <a:schemeClr val="dk1"/>
              </a:solidFill>
              <a:effectLst/>
              <a:uFillTx/>
              <a:latin typeface="Aptos"/>
            </a:endParaRPr>
          </a:p>
        </p:txBody>
      </p:sp>
      <p:sp>
        <p:nvSpPr>
          <p:cNvPr id="237" name="Text 2"/>
          <p:cNvSpPr/>
          <p:nvPr/>
        </p:nvSpPr>
        <p:spPr>
          <a:xfrm>
            <a:off x="804600" y="1783080"/>
            <a:ext cx="95976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1" u="none" strike="noStrike">
                <a:solidFill>
                  <a:srgbClr val="6FA8A5"/>
                </a:solidFill>
                <a:effectLst/>
                <a:uFillTx/>
                <a:latin typeface="Aptos"/>
                <a:ea typeface="Aptos"/>
              </a:rPr>
              <a:t>Feet</a:t>
            </a:r>
            <a:endParaRPr lang="en-US" sz="1400" b="0" u="none" strike="noStrike">
              <a:solidFill>
                <a:srgbClr val="FFFFFF"/>
              </a:solidFill>
              <a:effectLst/>
              <a:uFillTx/>
              <a:latin typeface="Arial"/>
            </a:endParaRPr>
          </a:p>
        </p:txBody>
      </p:sp>
      <p:sp>
        <p:nvSpPr>
          <p:cNvPr id="238" name="Text 3"/>
          <p:cNvSpPr/>
          <p:nvPr/>
        </p:nvSpPr>
        <p:spPr>
          <a:xfrm>
            <a:off x="2139840" y="1783080"/>
            <a:ext cx="27428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0" u="none" strike="noStrike">
                <a:solidFill>
                  <a:srgbClr val="E6EEF0"/>
                </a:solidFill>
                <a:effectLst/>
                <a:uFillTx/>
                <a:latin typeface="Aptos"/>
                <a:ea typeface="Aptos"/>
              </a:rPr>
              <a:t>flat / supported</a:t>
            </a:r>
            <a:endParaRPr lang="en-US" sz="1400" b="0" u="none" strike="noStrike">
              <a:solidFill>
                <a:srgbClr val="FFFFFF"/>
              </a:solidFill>
              <a:effectLst/>
              <a:uFillTx/>
              <a:latin typeface="Arial"/>
            </a:endParaRPr>
          </a:p>
        </p:txBody>
      </p:sp>
      <p:sp>
        <p:nvSpPr>
          <p:cNvPr id="239" name="Text 4"/>
          <p:cNvSpPr/>
          <p:nvPr/>
        </p:nvSpPr>
        <p:spPr>
          <a:xfrm>
            <a:off x="804600" y="2304360"/>
            <a:ext cx="95976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1" u="none" strike="noStrike">
                <a:solidFill>
                  <a:srgbClr val="6FA8A5"/>
                </a:solidFill>
                <a:effectLst/>
                <a:uFillTx/>
                <a:latin typeface="Aptos"/>
                <a:ea typeface="Aptos"/>
              </a:rPr>
              <a:t>Hips</a:t>
            </a:r>
            <a:endParaRPr lang="en-US" sz="1400" b="0" u="none" strike="noStrike">
              <a:solidFill>
                <a:srgbClr val="FFFFFF"/>
              </a:solidFill>
              <a:effectLst/>
              <a:uFillTx/>
              <a:latin typeface="Arial"/>
            </a:endParaRPr>
          </a:p>
        </p:txBody>
      </p:sp>
      <p:sp>
        <p:nvSpPr>
          <p:cNvPr id="240" name="Text 5"/>
          <p:cNvSpPr/>
          <p:nvPr/>
        </p:nvSpPr>
        <p:spPr>
          <a:xfrm>
            <a:off x="2139840" y="2304360"/>
            <a:ext cx="27428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0" u="none" strike="noStrike">
                <a:solidFill>
                  <a:srgbClr val="E6EEF0"/>
                </a:solidFill>
                <a:effectLst/>
                <a:uFillTx/>
                <a:latin typeface="Aptos"/>
                <a:ea typeface="Aptos"/>
              </a:rPr>
              <a:t>slightly above knees</a:t>
            </a:r>
            <a:endParaRPr lang="en-US" sz="1400" b="0" u="none" strike="noStrike">
              <a:solidFill>
                <a:srgbClr val="FFFFFF"/>
              </a:solidFill>
              <a:effectLst/>
              <a:uFillTx/>
              <a:latin typeface="Arial"/>
            </a:endParaRPr>
          </a:p>
        </p:txBody>
      </p:sp>
      <p:sp>
        <p:nvSpPr>
          <p:cNvPr id="241" name="Text 6"/>
          <p:cNvSpPr/>
          <p:nvPr/>
        </p:nvSpPr>
        <p:spPr>
          <a:xfrm>
            <a:off x="804600" y="2825640"/>
            <a:ext cx="95976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1" u="none" strike="noStrike">
                <a:solidFill>
                  <a:srgbClr val="6FA8A5"/>
                </a:solidFill>
                <a:effectLst/>
                <a:uFillTx/>
                <a:latin typeface="Aptos"/>
                <a:ea typeface="Aptos"/>
              </a:rPr>
              <a:t>Back</a:t>
            </a:r>
            <a:endParaRPr lang="en-US" sz="1400" b="0" u="none" strike="noStrike">
              <a:solidFill>
                <a:srgbClr val="FFFFFF"/>
              </a:solidFill>
              <a:effectLst/>
              <a:uFillTx/>
              <a:latin typeface="Arial"/>
            </a:endParaRPr>
          </a:p>
        </p:txBody>
      </p:sp>
      <p:sp>
        <p:nvSpPr>
          <p:cNvPr id="242" name="Text 7"/>
          <p:cNvSpPr/>
          <p:nvPr/>
        </p:nvSpPr>
        <p:spPr>
          <a:xfrm>
            <a:off x="2139840" y="2825640"/>
            <a:ext cx="27428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0" u="none" strike="noStrike">
                <a:solidFill>
                  <a:srgbClr val="E6EEF0"/>
                </a:solidFill>
                <a:effectLst/>
                <a:uFillTx/>
                <a:latin typeface="Aptos"/>
                <a:ea typeface="Aptos"/>
              </a:rPr>
              <a:t>lumbar supported</a:t>
            </a:r>
            <a:endParaRPr lang="en-US" sz="1400" b="0" u="none" strike="noStrike">
              <a:solidFill>
                <a:srgbClr val="FFFFFF"/>
              </a:solidFill>
              <a:effectLst/>
              <a:uFillTx/>
              <a:latin typeface="Arial"/>
            </a:endParaRPr>
          </a:p>
        </p:txBody>
      </p:sp>
      <p:sp>
        <p:nvSpPr>
          <p:cNvPr id="243" name="Text 8"/>
          <p:cNvSpPr/>
          <p:nvPr/>
        </p:nvSpPr>
        <p:spPr>
          <a:xfrm>
            <a:off x="804600" y="3346560"/>
            <a:ext cx="95976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1" u="none" strike="noStrike">
                <a:solidFill>
                  <a:srgbClr val="6FA8A5"/>
                </a:solidFill>
                <a:effectLst/>
                <a:uFillTx/>
                <a:latin typeface="Aptos"/>
                <a:ea typeface="Aptos"/>
              </a:rPr>
              <a:t>Shoulders</a:t>
            </a:r>
            <a:endParaRPr lang="en-US" sz="1400" b="0" u="none" strike="noStrike">
              <a:solidFill>
                <a:srgbClr val="FFFFFF"/>
              </a:solidFill>
              <a:effectLst/>
              <a:uFillTx/>
              <a:latin typeface="Arial"/>
            </a:endParaRPr>
          </a:p>
        </p:txBody>
      </p:sp>
      <p:sp>
        <p:nvSpPr>
          <p:cNvPr id="244" name="Text 9"/>
          <p:cNvSpPr/>
          <p:nvPr/>
        </p:nvSpPr>
        <p:spPr>
          <a:xfrm>
            <a:off x="2139840" y="3346560"/>
            <a:ext cx="27428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0" u="none" strike="noStrike">
                <a:solidFill>
                  <a:srgbClr val="E6EEF0"/>
                </a:solidFill>
                <a:effectLst/>
                <a:uFillTx/>
                <a:latin typeface="Aptos"/>
                <a:ea typeface="Aptos"/>
              </a:rPr>
              <a:t>relaxed</a:t>
            </a:r>
            <a:endParaRPr lang="en-US" sz="1400" b="0" u="none" strike="noStrike">
              <a:solidFill>
                <a:srgbClr val="FFFFFF"/>
              </a:solidFill>
              <a:effectLst/>
              <a:uFillTx/>
              <a:latin typeface="Arial"/>
            </a:endParaRPr>
          </a:p>
        </p:txBody>
      </p:sp>
      <p:sp>
        <p:nvSpPr>
          <p:cNvPr id="245" name="Text 10"/>
          <p:cNvSpPr/>
          <p:nvPr/>
        </p:nvSpPr>
        <p:spPr>
          <a:xfrm>
            <a:off x="804600" y="3867840"/>
            <a:ext cx="95976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1" u="none" strike="noStrike">
                <a:solidFill>
                  <a:srgbClr val="6FA8A5"/>
                </a:solidFill>
                <a:effectLst/>
                <a:uFillTx/>
                <a:latin typeface="Aptos"/>
                <a:ea typeface="Aptos"/>
              </a:rPr>
              <a:t>Head</a:t>
            </a:r>
            <a:endParaRPr lang="en-US" sz="1400" b="0" u="none" strike="noStrike">
              <a:solidFill>
                <a:srgbClr val="FFFFFF"/>
              </a:solidFill>
              <a:effectLst/>
              <a:uFillTx/>
              <a:latin typeface="Arial"/>
            </a:endParaRPr>
          </a:p>
        </p:txBody>
      </p:sp>
      <p:sp>
        <p:nvSpPr>
          <p:cNvPr id="246" name="Text 11"/>
          <p:cNvSpPr/>
          <p:nvPr/>
        </p:nvSpPr>
        <p:spPr>
          <a:xfrm>
            <a:off x="2139840" y="3867840"/>
            <a:ext cx="27428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0" u="none" strike="noStrike">
                <a:solidFill>
                  <a:srgbClr val="E6EEF0"/>
                </a:solidFill>
                <a:effectLst/>
                <a:uFillTx/>
                <a:latin typeface="Aptos"/>
                <a:ea typeface="Aptos"/>
              </a:rPr>
              <a:t>over shoulders</a:t>
            </a:r>
            <a:endParaRPr lang="en-US" sz="1400" b="0" u="none" strike="noStrike">
              <a:solidFill>
                <a:srgbClr val="FFFFFF"/>
              </a:solidFill>
              <a:effectLst/>
              <a:uFillTx/>
              <a:latin typeface="Arial"/>
            </a:endParaRPr>
          </a:p>
        </p:txBody>
      </p:sp>
      <p:sp>
        <p:nvSpPr>
          <p:cNvPr id="247" name="Text 12"/>
          <p:cNvSpPr/>
          <p:nvPr/>
        </p:nvSpPr>
        <p:spPr>
          <a:xfrm>
            <a:off x="804600" y="4389120"/>
            <a:ext cx="95976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1" u="none" strike="noStrike">
                <a:solidFill>
                  <a:srgbClr val="6FA8A5"/>
                </a:solidFill>
                <a:effectLst/>
                <a:uFillTx/>
                <a:latin typeface="Aptos"/>
                <a:ea typeface="Aptos"/>
              </a:rPr>
              <a:t>Wrists</a:t>
            </a:r>
            <a:endParaRPr lang="en-US" sz="1400" b="0" u="none" strike="noStrike">
              <a:solidFill>
                <a:srgbClr val="FFFFFF"/>
              </a:solidFill>
              <a:effectLst/>
              <a:uFillTx/>
              <a:latin typeface="Arial"/>
            </a:endParaRPr>
          </a:p>
        </p:txBody>
      </p:sp>
      <p:sp>
        <p:nvSpPr>
          <p:cNvPr id="248" name="Text 13"/>
          <p:cNvSpPr/>
          <p:nvPr/>
        </p:nvSpPr>
        <p:spPr>
          <a:xfrm>
            <a:off x="2139840" y="4389120"/>
            <a:ext cx="27428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0" u="none" strike="noStrike">
                <a:solidFill>
                  <a:srgbClr val="E6EEF0"/>
                </a:solidFill>
                <a:effectLst/>
                <a:uFillTx/>
                <a:latin typeface="Aptos"/>
                <a:ea typeface="Aptos"/>
              </a:rPr>
              <a:t>straight</a:t>
            </a:r>
            <a:endParaRPr lang="en-US" sz="1400" b="0" u="none" strike="noStrike">
              <a:solidFill>
                <a:srgbClr val="FFFFFF"/>
              </a:solidFill>
              <a:effectLst/>
              <a:uFillTx/>
              <a:latin typeface="Arial"/>
            </a:endParaRPr>
          </a:p>
        </p:txBody>
      </p:sp>
      <p:sp>
        <p:nvSpPr>
          <p:cNvPr id="249" name="Text 14"/>
          <p:cNvSpPr/>
          <p:nvPr/>
        </p:nvSpPr>
        <p:spPr>
          <a:xfrm>
            <a:off x="804600" y="4910400"/>
            <a:ext cx="95976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1" u="none" strike="noStrike">
                <a:solidFill>
                  <a:srgbClr val="6FA8A5"/>
                </a:solidFill>
                <a:effectLst/>
                <a:uFillTx/>
                <a:latin typeface="Aptos"/>
                <a:ea typeface="Aptos"/>
              </a:rPr>
              <a:t>Reach</a:t>
            </a:r>
            <a:endParaRPr lang="en-US" sz="1400" b="0" u="none" strike="noStrike">
              <a:solidFill>
                <a:srgbClr val="FFFFFF"/>
              </a:solidFill>
              <a:effectLst/>
              <a:uFillTx/>
              <a:latin typeface="Arial"/>
            </a:endParaRPr>
          </a:p>
        </p:txBody>
      </p:sp>
      <p:sp>
        <p:nvSpPr>
          <p:cNvPr id="250" name="Text 15"/>
          <p:cNvSpPr/>
          <p:nvPr/>
        </p:nvSpPr>
        <p:spPr>
          <a:xfrm>
            <a:off x="2139840" y="4910400"/>
            <a:ext cx="274284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00" b="0" u="none" strike="noStrike">
                <a:solidFill>
                  <a:srgbClr val="E6EEF0"/>
                </a:solidFill>
                <a:effectLst/>
                <a:uFillTx/>
                <a:latin typeface="Aptos"/>
                <a:ea typeface="Aptos"/>
              </a:rPr>
              <a:t>close and easy</a:t>
            </a:r>
            <a:endParaRPr lang="en-US" sz="1400" b="0" u="none" strike="noStrike">
              <a:solidFill>
                <a:srgbClr val="FFFFFF"/>
              </a:solidFill>
              <a:effectLst/>
              <a:uFillTx/>
              <a:latin typeface="Arial"/>
            </a:endParaRPr>
          </a:p>
        </p:txBody>
      </p:sp>
      <p:sp>
        <p:nvSpPr>
          <p:cNvPr id="251" name="Shape 16"/>
          <p:cNvSpPr/>
          <p:nvPr/>
        </p:nvSpPr>
        <p:spPr>
          <a:xfrm>
            <a:off x="5870520" y="1325880"/>
            <a:ext cx="5394600" cy="4187520"/>
          </a:xfrm>
          <a:prstGeom prst="rect">
            <a:avLst/>
          </a:prstGeom>
          <a:solidFill>
            <a:srgbClr val="F7F3EA"/>
          </a:solidFill>
          <a:ln w="12700">
            <a:solidFill>
              <a:srgbClr val="F7F3E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chemeClr val="dk1"/>
              </a:solidFill>
              <a:effectLst/>
              <a:uFillTx/>
              <a:latin typeface="Aptos"/>
            </a:endParaRPr>
          </a:p>
        </p:txBody>
      </p:sp>
      <p:sp>
        <p:nvSpPr>
          <p:cNvPr id="252" name="Text 17"/>
          <p:cNvSpPr/>
          <p:nvPr/>
        </p:nvSpPr>
        <p:spPr>
          <a:xfrm>
            <a:off x="6199560" y="1691640"/>
            <a:ext cx="4480200" cy="383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400" b="1" u="none" strike="noStrike">
                <a:solidFill>
                  <a:srgbClr val="18384A"/>
                </a:solidFill>
                <a:effectLst/>
                <a:uFillTx/>
                <a:latin typeface="Aptos Display"/>
                <a:ea typeface="Aptos Display"/>
              </a:rPr>
              <a:t>Discussion / mini-demo</a:t>
            </a:r>
            <a:endParaRPr lang="en-US" sz="2400" b="0" u="none" strike="noStrike">
              <a:solidFill>
                <a:srgbClr val="FFFFFF"/>
              </a:solidFill>
              <a:effectLst/>
              <a:uFillTx/>
              <a:latin typeface="Arial"/>
            </a:endParaRPr>
          </a:p>
        </p:txBody>
      </p:sp>
      <p:sp>
        <p:nvSpPr>
          <p:cNvPr id="253" name="Text 18"/>
          <p:cNvSpPr/>
          <p:nvPr/>
        </p:nvSpPr>
        <p:spPr>
          <a:xfrm>
            <a:off x="6236280" y="2331720"/>
            <a:ext cx="429732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400" b="1" u="none" strike="noStrike">
                <a:solidFill>
                  <a:srgbClr val="1F2933"/>
                </a:solidFill>
                <a:effectLst/>
                <a:uFillTx/>
                <a:latin typeface="Aptos"/>
                <a:ea typeface="Aptos"/>
              </a:rPr>
              <a:t>Pick one workstation setup and ask:</a:t>
            </a:r>
            <a:endParaRPr lang="en-US" sz="1400" b="0" u="none" strike="noStrike">
              <a:solidFill>
                <a:srgbClr val="FFFFFF"/>
              </a:solidFill>
              <a:effectLst/>
              <a:uFillTx/>
              <a:latin typeface="Arial"/>
            </a:endParaRPr>
          </a:p>
        </p:txBody>
      </p:sp>
      <p:sp>
        <p:nvSpPr>
          <p:cNvPr id="254" name="Text 19"/>
          <p:cNvSpPr/>
          <p:nvPr/>
        </p:nvSpPr>
        <p:spPr>
          <a:xfrm>
            <a:off x="6263640" y="2761560"/>
            <a:ext cx="383760" cy="383760"/>
          </a:xfrm>
          <a:prstGeom prst="ellipse">
            <a:avLst/>
          </a:prstGeom>
          <a:solidFill>
            <a:srgbClr val="2F6F8F"/>
          </a:solidFill>
          <a:ln w="0">
            <a:solidFill>
              <a:srgbClr val="2F6F8F"/>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1</a:t>
            </a:r>
            <a:endParaRPr lang="en-US" sz="1500" b="0" u="none" strike="noStrike">
              <a:solidFill>
                <a:srgbClr val="FFFFFF"/>
              </a:solidFill>
              <a:effectLst/>
              <a:uFillTx/>
              <a:latin typeface="Arial"/>
            </a:endParaRPr>
          </a:p>
        </p:txBody>
      </p:sp>
      <p:sp>
        <p:nvSpPr>
          <p:cNvPr id="255" name="Text 20"/>
          <p:cNvSpPr/>
          <p:nvPr/>
        </p:nvSpPr>
        <p:spPr>
          <a:xfrm>
            <a:off x="6766560" y="2752200"/>
            <a:ext cx="388584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What looks neutral?</a:t>
            </a:r>
            <a:endParaRPr lang="en-US" sz="1450" b="0" u="none" strike="noStrike">
              <a:solidFill>
                <a:srgbClr val="FFFFFF"/>
              </a:solidFill>
              <a:effectLst/>
              <a:uFillTx/>
              <a:latin typeface="Arial"/>
            </a:endParaRPr>
          </a:p>
        </p:txBody>
      </p:sp>
      <p:sp>
        <p:nvSpPr>
          <p:cNvPr id="256" name="Text 21"/>
          <p:cNvSpPr/>
          <p:nvPr/>
        </p:nvSpPr>
        <p:spPr>
          <a:xfrm>
            <a:off x="6263640" y="3429000"/>
            <a:ext cx="383760" cy="383760"/>
          </a:xfrm>
          <a:prstGeom prst="ellipse">
            <a:avLst/>
          </a:prstGeom>
          <a:solidFill>
            <a:srgbClr val="6FA8A5"/>
          </a:solidFill>
          <a:ln w="0">
            <a:solidFill>
              <a:srgbClr val="6FA8A5"/>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2</a:t>
            </a:r>
            <a:endParaRPr lang="en-US" sz="1500" b="0" u="none" strike="noStrike">
              <a:solidFill>
                <a:srgbClr val="FFFFFF"/>
              </a:solidFill>
              <a:effectLst/>
              <a:uFillTx/>
              <a:latin typeface="Arial"/>
            </a:endParaRPr>
          </a:p>
        </p:txBody>
      </p:sp>
      <p:sp>
        <p:nvSpPr>
          <p:cNvPr id="257" name="Text 22"/>
          <p:cNvSpPr/>
          <p:nvPr/>
        </p:nvSpPr>
        <p:spPr>
          <a:xfrm>
            <a:off x="6766560" y="3420000"/>
            <a:ext cx="388584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What looks strained?</a:t>
            </a:r>
            <a:endParaRPr lang="en-US" sz="1450" b="0" u="none" strike="noStrike">
              <a:solidFill>
                <a:srgbClr val="FFFFFF"/>
              </a:solidFill>
              <a:effectLst/>
              <a:uFillTx/>
              <a:latin typeface="Arial"/>
            </a:endParaRPr>
          </a:p>
        </p:txBody>
      </p:sp>
      <p:sp>
        <p:nvSpPr>
          <p:cNvPr id="258" name="Text 23"/>
          <p:cNvSpPr/>
          <p:nvPr/>
        </p:nvSpPr>
        <p:spPr>
          <a:xfrm>
            <a:off x="6263640" y="4096440"/>
            <a:ext cx="383760" cy="383760"/>
          </a:xfrm>
          <a:prstGeom prst="ellipse">
            <a:avLst/>
          </a:prstGeom>
          <a:solidFill>
            <a:srgbClr val="7A8B58"/>
          </a:solidFill>
          <a:ln w="0">
            <a:solidFill>
              <a:srgbClr val="7A8B58"/>
            </a:solid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Display"/>
                <a:ea typeface="Aptos Display"/>
              </a:rPr>
              <a:t>3</a:t>
            </a:r>
            <a:endParaRPr lang="en-US" sz="1500" b="0" u="none" strike="noStrike">
              <a:solidFill>
                <a:srgbClr val="FFFFFF"/>
              </a:solidFill>
              <a:effectLst/>
              <a:uFillTx/>
              <a:latin typeface="Arial"/>
            </a:endParaRPr>
          </a:p>
        </p:txBody>
      </p:sp>
      <p:sp>
        <p:nvSpPr>
          <p:cNvPr id="259" name="Text 24"/>
          <p:cNvSpPr/>
          <p:nvPr/>
        </p:nvSpPr>
        <p:spPr>
          <a:xfrm>
            <a:off x="6766560" y="4087440"/>
            <a:ext cx="388584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1450" b="1" u="none" strike="noStrike">
                <a:solidFill>
                  <a:srgbClr val="18384A"/>
                </a:solidFill>
                <a:effectLst/>
                <a:uFillTx/>
                <a:latin typeface="Aptos"/>
                <a:ea typeface="Aptos"/>
              </a:rPr>
              <a:t>What would you adjust first?</a:t>
            </a:r>
            <a:endParaRPr lang="en-US" sz="1450" b="0" u="none" strike="noStrike">
              <a:solidFill>
                <a:srgbClr val="FFFFFF"/>
              </a:solidFill>
              <a:effectLst/>
              <a:uFillTx/>
              <a:latin typeface="Arial"/>
            </a:endParaRPr>
          </a:p>
        </p:txBody>
      </p:sp>
      <p:sp>
        <p:nvSpPr>
          <p:cNvPr id="260" name="Text 25"/>
          <p:cNvSpPr/>
          <p:nvPr/>
        </p:nvSpPr>
        <p:spPr>
          <a:xfrm>
            <a:off x="713160" y="6016680"/>
            <a:ext cx="1028664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1950" b="1" u="none" strike="noStrike">
                <a:solidFill>
                  <a:srgbClr val="FFFFFF"/>
                </a:solidFill>
                <a:effectLst/>
                <a:uFillTx/>
                <a:latin typeface="Aptos Display"/>
                <a:ea typeface="Aptos Display"/>
              </a:rPr>
              <a:t>Takeaway: fit the workstation to the worker — not the worker to the workstation.</a:t>
            </a:r>
            <a:endParaRPr lang="en-US" sz="1950" b="0" u="none" strike="noStrike">
              <a:solidFill>
                <a:srgbClr val="FFFFFF"/>
              </a:solidFill>
              <a:effectLst/>
              <a:uFillTx/>
              <a:latin typeface="Arial"/>
            </a:endParaRPr>
          </a:p>
        </p:txBody>
      </p:sp>
      <p:sp>
        <p:nvSpPr>
          <p:cNvPr id="261" name="Text 26"/>
          <p:cNvSpPr/>
          <p:nvPr/>
        </p:nvSpPr>
        <p:spPr>
          <a:xfrm>
            <a:off x="567000" y="6528960"/>
            <a:ext cx="4205880" cy="164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600" dirty="0">
                <a:solidFill>
                  <a:srgbClr val="657382"/>
                </a:solidFill>
              </a:rPr>
              <a:t>Neutral Posture, Better Work</a:t>
            </a:r>
            <a:endParaRPr lang="en-US" sz="600" b="0" u="none" strike="noStrike" dirty="0">
              <a:solidFill>
                <a:srgbClr val="FFFFFF"/>
              </a:solidFill>
              <a:effectLst/>
              <a:uFillTx/>
              <a:latin typeface="Arial"/>
            </a:endParaRPr>
          </a:p>
        </p:txBody>
      </p:sp>
      <p:sp>
        <p:nvSpPr>
          <p:cNvPr id="262" name="Text 27"/>
          <p:cNvSpPr/>
          <p:nvPr/>
        </p:nvSpPr>
        <p:spPr>
          <a:xfrm>
            <a:off x="11274480" y="6483240"/>
            <a:ext cx="4111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750" b="0" u="none" strike="noStrike">
                <a:solidFill>
                  <a:srgbClr val="7B8794"/>
                </a:solidFill>
                <a:effectLst/>
                <a:uFillTx/>
                <a:latin typeface="Aptos"/>
                <a:ea typeface="Aptos"/>
              </a:rPr>
              <a:t>13</a:t>
            </a:r>
            <a:endParaRPr lang="en-US" sz="750" b="0" u="none" strike="noStrike">
              <a:solidFill>
                <a:srgbClr val="FFFFFF"/>
              </a:solidFill>
              <a:effectLst/>
              <a:uFillTx/>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majorFont>
      <a:minorFont>
        <a:latin typeface="Apto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TotalTime>
  <Words>1749</Words>
  <Application>Microsoft Office PowerPoint</Application>
  <PresentationFormat>Widescreen</PresentationFormat>
  <Paragraphs>232</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Aptos Display</vt:lpstr>
      <vt:lpstr>Arial</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Looney, Jerrie</dc:creator>
  <cp:lastModifiedBy>Michael Messner</cp:lastModifiedBy>
  <cp:revision>5</cp:revision>
  <dcterms:modified xsi:type="dcterms:W3CDTF">2026-10-20T20:49:14Z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2026-09-29T19:43:04Z</dcterms:created>
  <dc:creator>OpenAI</dc:creator>
  <dc:description/>
  <dc:language>en-US</dc:language>
  <cp:lastModifiedBy>OpenAI</cp:lastModifiedBy>
  <dcterms:modified xsi:type="dcterms:W3CDTF">2026-09-29T19:43:04Z</dcterms:modified>
  <cp:revision>1</cp:revision>
  <dc:subject>Fundamentals of Neutral Postures with Computer Use</dc:subject>
  <dc:title>Fundamentals of Neutral Postures with Computer Use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13</vt:r8>
  </property>
  <property fmtid="{D5CDD505-2E9C-101B-9397-08002B2CF9AE}" pid="3" name="PresentationFormat">
    <vt:lpwstr>On-screen Show (16:9)</vt:lpwstr>
  </property>
  <property fmtid="{D5CDD505-2E9C-101B-9397-08002B2CF9AE}" pid="4" name="Slides">
    <vt:r8>13</vt:r8>
  </property>
</Properties>
</file>